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327" r:id="rId3"/>
    <p:sldId id="259" r:id="rId4"/>
    <p:sldId id="257" r:id="rId5"/>
    <p:sldId id="260" r:id="rId6"/>
    <p:sldId id="261" r:id="rId7"/>
    <p:sldId id="272" r:id="rId8"/>
    <p:sldId id="263" r:id="rId9"/>
    <p:sldId id="268" r:id="rId10"/>
    <p:sldId id="267" r:id="rId11"/>
    <p:sldId id="264" r:id="rId12"/>
    <p:sldId id="274" r:id="rId13"/>
    <p:sldId id="266" r:id="rId14"/>
    <p:sldId id="269" r:id="rId15"/>
    <p:sldId id="328" r:id="rId16"/>
    <p:sldId id="275" r:id="rId17"/>
    <p:sldId id="324" r:id="rId18"/>
    <p:sldId id="323" r:id="rId19"/>
    <p:sldId id="331" r:id="rId20"/>
    <p:sldId id="321" r:id="rId21"/>
    <p:sldId id="330" r:id="rId22"/>
    <p:sldId id="325" r:id="rId23"/>
    <p:sldId id="271" r:id="rId24"/>
    <p:sldId id="299" r:id="rId25"/>
    <p:sldId id="298" r:id="rId26"/>
    <p:sldId id="300" r:id="rId27"/>
    <p:sldId id="302" r:id="rId28"/>
    <p:sldId id="303" r:id="rId29"/>
    <p:sldId id="293" r:id="rId30"/>
    <p:sldId id="297" r:id="rId31"/>
    <p:sldId id="282" r:id="rId32"/>
    <p:sldId id="339" r:id="rId33"/>
    <p:sldId id="342" r:id="rId34"/>
    <p:sldId id="343" r:id="rId35"/>
    <p:sldId id="344" r:id="rId36"/>
    <p:sldId id="345" r:id="rId37"/>
    <p:sldId id="346" r:id="rId38"/>
    <p:sldId id="347" r:id="rId39"/>
    <p:sldId id="304" r:id="rId40"/>
    <p:sldId id="305" r:id="rId41"/>
    <p:sldId id="308" r:id="rId42"/>
    <p:sldId id="317" r:id="rId43"/>
    <p:sldId id="301" r:id="rId44"/>
    <p:sldId id="273" r:id="rId45"/>
    <p:sldId id="296" r:id="rId46"/>
    <p:sldId id="295" r:id="rId47"/>
    <p:sldId id="348" r:id="rId48"/>
    <p:sldId id="334" r:id="rId49"/>
    <p:sldId id="341" r:id="rId50"/>
    <p:sldId id="340" r:id="rId51"/>
    <p:sldId id="332" r:id="rId52"/>
    <p:sldId id="338" r:id="rId53"/>
    <p:sldId id="337" r:id="rId54"/>
    <p:sldId id="333" r:id="rId55"/>
    <p:sldId id="349" r:id="rId56"/>
    <p:sldId id="277" r:id="rId57"/>
    <p:sldId id="276" r:id="rId58"/>
    <p:sldId id="35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08"/>
    <p:restoredTop sz="94665"/>
  </p:normalViewPr>
  <p:slideViewPr>
    <p:cSldViewPr snapToGrid="0">
      <p:cViewPr varScale="1">
        <p:scale>
          <a:sx n="97" d="100"/>
          <a:sy n="97" d="100"/>
        </p:scale>
        <p:origin x="240"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0814B-9586-0F4E-9D18-CC4250B3AA16}" type="datetimeFigureOut">
              <a:rPr lang="en-US" smtClean="0"/>
              <a:t>12/21/23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6375E9-163D-2249-98B1-7F84B4C21682}" type="slidenum">
              <a:rPr lang="en-US" smtClean="0"/>
              <a:t>‹#›</a:t>
            </a:fld>
            <a:endParaRPr lang="en-US"/>
          </a:p>
        </p:txBody>
      </p:sp>
    </p:spTree>
    <p:extLst>
      <p:ext uri="{BB962C8B-B14F-4D97-AF65-F5344CB8AC3E}">
        <p14:creationId xmlns:p14="http://schemas.microsoft.com/office/powerpoint/2010/main" val="476880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www.vonglasersfeld.com</a:t>
            </a:r>
            <a:r>
              <a:rPr lang="en-US" dirty="0"/>
              <a:t>/125.2</a:t>
            </a:r>
          </a:p>
        </p:txBody>
      </p:sp>
      <p:sp>
        <p:nvSpPr>
          <p:cNvPr id="4" name="Slide Number Placeholder 3"/>
          <p:cNvSpPr>
            <a:spLocks noGrp="1"/>
          </p:cNvSpPr>
          <p:nvPr>
            <p:ph type="sldNum" sz="quarter" idx="5"/>
          </p:nvPr>
        </p:nvSpPr>
        <p:spPr/>
        <p:txBody>
          <a:bodyPr/>
          <a:lstStyle/>
          <a:p>
            <a:fld id="{F96375E9-163D-2249-98B1-7F84B4C21682}" type="slidenum">
              <a:rPr lang="en-US" smtClean="0"/>
              <a:t>2</a:t>
            </a:fld>
            <a:endParaRPr lang="en-US"/>
          </a:p>
        </p:txBody>
      </p:sp>
    </p:spTree>
    <p:extLst>
      <p:ext uri="{BB962C8B-B14F-4D97-AF65-F5344CB8AC3E}">
        <p14:creationId xmlns:p14="http://schemas.microsoft.com/office/powerpoint/2010/main" val="435920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onlinelibrary.wiley.com</a:t>
            </a:r>
            <a:r>
              <a:rPr lang="en-US" dirty="0"/>
              <a:t>/</a:t>
            </a:r>
            <a:r>
              <a:rPr lang="en-US" dirty="0" err="1"/>
              <a:t>doi</a:t>
            </a:r>
            <a:r>
              <a:rPr lang="en-US" dirty="0"/>
              <a:t>/pdf/10.1046/j..1988.00323.x</a:t>
            </a:r>
          </a:p>
        </p:txBody>
      </p:sp>
      <p:sp>
        <p:nvSpPr>
          <p:cNvPr id="4" name="Slide Number Placeholder 3"/>
          <p:cNvSpPr>
            <a:spLocks noGrp="1"/>
          </p:cNvSpPr>
          <p:nvPr>
            <p:ph type="sldNum" sz="quarter" idx="5"/>
          </p:nvPr>
        </p:nvSpPr>
        <p:spPr/>
        <p:txBody>
          <a:bodyPr/>
          <a:lstStyle/>
          <a:p>
            <a:fld id="{F96375E9-163D-2249-98B1-7F84B4C21682}" type="slidenum">
              <a:rPr lang="en-US" smtClean="0"/>
              <a:t>16</a:t>
            </a:fld>
            <a:endParaRPr lang="en-US"/>
          </a:p>
        </p:txBody>
      </p:sp>
    </p:spTree>
    <p:extLst>
      <p:ext uri="{BB962C8B-B14F-4D97-AF65-F5344CB8AC3E}">
        <p14:creationId xmlns:p14="http://schemas.microsoft.com/office/powerpoint/2010/main" val="476430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philpapers.org</a:t>
            </a:r>
            <a:r>
              <a:rPr lang="en-US" dirty="0"/>
              <a:t>/rec/BAAACT</a:t>
            </a:r>
          </a:p>
          <a:p>
            <a:r>
              <a:rPr lang="en-GB" b="0" i="0" u="none" strike="noStrike" dirty="0" err="1">
                <a:solidFill>
                  <a:srgbClr val="202122"/>
                </a:solidFill>
                <a:effectLst/>
                <a:latin typeface="Arial" panose="020B0604020202020204" pitchFamily="34" charset="0"/>
              </a:rPr>
              <a:t>Baars</a:t>
            </a:r>
            <a:r>
              <a:rPr lang="en-GB" b="0" i="0" u="none" strike="noStrike" dirty="0">
                <a:solidFill>
                  <a:srgbClr val="202122"/>
                </a:solidFill>
                <a:effectLst/>
                <a:latin typeface="Arial" panose="020B0604020202020204" pitchFamily="34" charset="0"/>
              </a:rPr>
              <a:t>, Bernard J. (1988). </a:t>
            </a:r>
            <a:r>
              <a:rPr lang="en-GB" b="0" i="1" u="none" strike="noStrike" dirty="0">
                <a:solidFill>
                  <a:srgbClr val="202122"/>
                </a:solidFill>
                <a:effectLst/>
                <a:latin typeface="Arial" panose="020B0604020202020204" pitchFamily="34" charset="0"/>
              </a:rPr>
              <a:t>A Cognitive Theory of Consciousness</a:t>
            </a:r>
            <a:r>
              <a:rPr lang="en-GB" b="0" i="0" u="none" strike="noStrike" dirty="0">
                <a:solidFill>
                  <a:srgbClr val="202122"/>
                </a:solidFill>
                <a:effectLst/>
                <a:latin typeface="Arial" panose="020B0604020202020204" pitchFamily="34" charset="0"/>
              </a:rPr>
              <a:t>. Cambridge University Press.</a:t>
            </a:r>
            <a:endParaRPr lang="en-US" dirty="0"/>
          </a:p>
        </p:txBody>
      </p:sp>
      <p:sp>
        <p:nvSpPr>
          <p:cNvPr id="4" name="Slide Number Placeholder 3"/>
          <p:cNvSpPr>
            <a:spLocks noGrp="1"/>
          </p:cNvSpPr>
          <p:nvPr>
            <p:ph type="sldNum" sz="quarter" idx="5"/>
          </p:nvPr>
        </p:nvSpPr>
        <p:spPr/>
        <p:txBody>
          <a:bodyPr/>
          <a:lstStyle/>
          <a:p>
            <a:fld id="{F96375E9-163D-2249-98B1-7F84B4C21682}" type="slidenum">
              <a:rPr lang="en-US" smtClean="0"/>
              <a:t>17</a:t>
            </a:fld>
            <a:endParaRPr lang="en-US"/>
          </a:p>
        </p:txBody>
      </p:sp>
    </p:spTree>
    <p:extLst>
      <p:ext uri="{BB962C8B-B14F-4D97-AF65-F5344CB8AC3E}">
        <p14:creationId xmlns:p14="http://schemas.microsoft.com/office/powerpoint/2010/main" val="366604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6375E9-163D-2249-98B1-7F84B4C21682}" type="slidenum">
              <a:rPr lang="en-US" smtClean="0"/>
              <a:t>19</a:t>
            </a:fld>
            <a:endParaRPr lang="en-US"/>
          </a:p>
        </p:txBody>
      </p:sp>
    </p:spTree>
    <p:extLst>
      <p:ext uri="{BB962C8B-B14F-4D97-AF65-F5344CB8AC3E}">
        <p14:creationId xmlns:p14="http://schemas.microsoft.com/office/powerpoint/2010/main" val="3681951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books.google.co.uk</a:t>
            </a:r>
            <a:r>
              <a:rPr lang="en-US" dirty="0"/>
              <a:t>/</a:t>
            </a:r>
            <a:r>
              <a:rPr lang="en-US" dirty="0" err="1"/>
              <a:t>books?hl</a:t>
            </a:r>
            <a:r>
              <a:rPr lang="en-US" dirty="0"/>
              <a:t>=</a:t>
            </a:r>
            <a:r>
              <a:rPr lang="en-US" dirty="0" err="1"/>
              <a:t>en&amp;lr</a:t>
            </a:r>
            <a:r>
              <a:rPr lang="en-US" dirty="0"/>
              <a:t>=&amp;id=3kuT8-FpBCQC&amp;oi=</a:t>
            </a:r>
            <a:r>
              <a:rPr lang="en-US" dirty="0" err="1"/>
              <a:t>fnd&amp;pg</a:t>
            </a:r>
            <a:r>
              <a:rPr lang="en-US" dirty="0"/>
              <a:t>=PA9&amp;ots=zFMgHG4nij&amp;sig=zUGNsMOHiPKo4mU1mwErEwCXmyE&amp;redir_esc=</a:t>
            </a:r>
            <a:r>
              <a:rPr lang="en-US" dirty="0" err="1"/>
              <a:t>y#v</a:t>
            </a:r>
            <a:r>
              <a:rPr lang="en-US" dirty="0"/>
              <a:t>=</a:t>
            </a:r>
            <a:r>
              <a:rPr lang="en-US" dirty="0" err="1"/>
              <a:t>onepage&amp;q&amp;f</a:t>
            </a:r>
            <a:r>
              <a:rPr lang="en-US" dirty="0"/>
              <a:t>=false</a:t>
            </a:r>
          </a:p>
          <a:p>
            <a:r>
              <a:rPr lang="en-US" dirty="0"/>
              <a:t>https://</a:t>
            </a:r>
            <a:r>
              <a:rPr lang="en-US" dirty="0" err="1"/>
              <a:t>www.frontiersin.org</a:t>
            </a:r>
            <a:r>
              <a:rPr lang="en-US" dirty="0"/>
              <a:t>/articles/10.3389/fpsyg.2020.01504/full</a:t>
            </a:r>
          </a:p>
        </p:txBody>
      </p:sp>
      <p:sp>
        <p:nvSpPr>
          <p:cNvPr id="4" name="Slide Number Placeholder 3"/>
          <p:cNvSpPr>
            <a:spLocks noGrp="1"/>
          </p:cNvSpPr>
          <p:nvPr>
            <p:ph type="sldNum" sz="quarter" idx="5"/>
          </p:nvPr>
        </p:nvSpPr>
        <p:spPr/>
        <p:txBody>
          <a:bodyPr/>
          <a:lstStyle/>
          <a:p>
            <a:fld id="{F96375E9-163D-2249-98B1-7F84B4C21682}" type="slidenum">
              <a:rPr lang="en-US" smtClean="0"/>
              <a:t>20</a:t>
            </a:fld>
            <a:endParaRPr lang="en-US"/>
          </a:p>
        </p:txBody>
      </p:sp>
    </p:spTree>
    <p:extLst>
      <p:ext uri="{BB962C8B-B14F-4D97-AF65-F5344CB8AC3E}">
        <p14:creationId xmlns:p14="http://schemas.microsoft.com/office/powerpoint/2010/main" val="1108737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www.researchgate.net</a:t>
            </a:r>
            <a:r>
              <a:rPr lang="en-US" dirty="0"/>
              <a:t>/publication/356391606_An_Integrative_Control_Theory_Perspective_on_Consciousness</a:t>
            </a:r>
          </a:p>
          <a:p>
            <a:endParaRPr lang="en-US" dirty="0"/>
          </a:p>
        </p:txBody>
      </p:sp>
      <p:sp>
        <p:nvSpPr>
          <p:cNvPr id="4" name="Slide Number Placeholder 3"/>
          <p:cNvSpPr>
            <a:spLocks noGrp="1"/>
          </p:cNvSpPr>
          <p:nvPr>
            <p:ph type="sldNum" sz="quarter" idx="5"/>
          </p:nvPr>
        </p:nvSpPr>
        <p:spPr/>
        <p:txBody>
          <a:bodyPr/>
          <a:lstStyle/>
          <a:p>
            <a:fld id="{F96375E9-163D-2249-98B1-7F84B4C21682}" type="slidenum">
              <a:rPr lang="en-US" smtClean="0"/>
              <a:t>21</a:t>
            </a:fld>
            <a:endParaRPr lang="en-US"/>
          </a:p>
        </p:txBody>
      </p:sp>
    </p:spTree>
    <p:extLst>
      <p:ext uri="{BB962C8B-B14F-4D97-AF65-F5344CB8AC3E}">
        <p14:creationId xmlns:p14="http://schemas.microsoft.com/office/powerpoint/2010/main" val="3624472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24</a:t>
            </a:fld>
            <a:endParaRPr lang="en-US"/>
          </a:p>
        </p:txBody>
      </p:sp>
    </p:spTree>
    <p:extLst>
      <p:ext uri="{BB962C8B-B14F-4D97-AF65-F5344CB8AC3E}">
        <p14:creationId xmlns:p14="http://schemas.microsoft.com/office/powerpoint/2010/main" val="585936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also </a:t>
            </a:r>
            <a:r>
              <a:rPr lang="en-US" dirty="0" err="1"/>
              <a:t>Marken</a:t>
            </a:r>
            <a:r>
              <a:rPr lang="en-US" dirty="0"/>
              <a:t> &amp; Powers “Random-walk chemotaxis” of E. Coli in ‘Mind Readings’.</a:t>
            </a:r>
          </a:p>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25</a:t>
            </a:fld>
            <a:endParaRPr lang="en-US"/>
          </a:p>
        </p:txBody>
      </p:sp>
    </p:spTree>
    <p:extLst>
      <p:ext uri="{BB962C8B-B14F-4D97-AF65-F5344CB8AC3E}">
        <p14:creationId xmlns:p14="http://schemas.microsoft.com/office/powerpoint/2010/main" val="2349773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27</a:t>
            </a:fld>
            <a:endParaRPr lang="en-US"/>
          </a:p>
        </p:txBody>
      </p:sp>
    </p:spTree>
    <p:extLst>
      <p:ext uri="{BB962C8B-B14F-4D97-AF65-F5344CB8AC3E}">
        <p14:creationId xmlns:p14="http://schemas.microsoft.com/office/powerpoint/2010/main" val="2379349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 tells the story from input to output - the computational story. HALF the story.</a:t>
            </a:r>
          </a:p>
          <a:p>
            <a:r>
              <a:rPr lang="en-US" dirty="0"/>
              <a:t>one sensor and one motor. Light acts as direct stimulus for the motor.</a:t>
            </a:r>
          </a:p>
          <a:p>
            <a:r>
              <a:rPr lang="en-US" dirty="0"/>
              <a:t>No steering control.</a:t>
            </a:r>
          </a:p>
          <a:p>
            <a:r>
              <a:rPr lang="en-US" dirty="0" err="1"/>
              <a:t>Braitenberg</a:t>
            </a:r>
            <a:r>
              <a:rPr lang="en-US" dirty="0"/>
              <a:t> also teases us with a poetic </a:t>
            </a:r>
            <a:r>
              <a:rPr lang="en-US" i="1" dirty="0"/>
              <a:t>purposeful</a:t>
            </a:r>
            <a:r>
              <a:rPr lang="en-US" dirty="0"/>
              <a:t> description.</a:t>
            </a:r>
          </a:p>
        </p:txBody>
      </p:sp>
      <p:sp>
        <p:nvSpPr>
          <p:cNvPr id="4" name="Slide Number Placeholder 3"/>
          <p:cNvSpPr>
            <a:spLocks noGrp="1"/>
          </p:cNvSpPr>
          <p:nvPr>
            <p:ph type="sldNum" sz="quarter" idx="5"/>
          </p:nvPr>
        </p:nvSpPr>
        <p:spPr/>
        <p:txBody>
          <a:bodyPr/>
          <a:lstStyle/>
          <a:p>
            <a:fld id="{84B16CDA-558A-AC49-91FB-80BC3BFEA498}" type="slidenum">
              <a:rPr lang="en-US" smtClean="0"/>
              <a:t>29</a:t>
            </a:fld>
            <a:endParaRPr lang="en-US"/>
          </a:p>
        </p:txBody>
      </p:sp>
    </p:spTree>
    <p:extLst>
      <p:ext uri="{BB962C8B-B14F-4D97-AF65-F5344CB8AC3E}">
        <p14:creationId xmlns:p14="http://schemas.microsoft.com/office/powerpoint/2010/main" val="2637355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Braitenberg</a:t>
            </a:r>
            <a:r>
              <a:rPr lang="en-US" dirty="0"/>
              <a:t> teases us with these poetic </a:t>
            </a:r>
            <a:r>
              <a:rPr lang="en-US" i="1" dirty="0"/>
              <a:t>purposeful</a:t>
            </a:r>
            <a:r>
              <a:rPr lang="en-US" dirty="0"/>
              <a:t> descriptions.</a:t>
            </a:r>
          </a:p>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39</a:t>
            </a:fld>
            <a:endParaRPr lang="en-US"/>
          </a:p>
        </p:txBody>
      </p:sp>
    </p:spTree>
    <p:extLst>
      <p:ext uri="{BB962C8B-B14F-4D97-AF65-F5344CB8AC3E}">
        <p14:creationId xmlns:p14="http://schemas.microsoft.com/office/powerpoint/2010/main" val="2873780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6375E9-163D-2249-98B1-7F84B4C21682}" type="slidenum">
              <a:rPr lang="en-US" smtClean="0"/>
              <a:t>3</a:t>
            </a:fld>
            <a:endParaRPr lang="en-US"/>
          </a:p>
        </p:txBody>
      </p:sp>
    </p:spTree>
    <p:extLst>
      <p:ext uri="{BB962C8B-B14F-4D97-AF65-F5344CB8AC3E}">
        <p14:creationId xmlns:p14="http://schemas.microsoft.com/office/powerpoint/2010/main" val="1340347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16CDA-558A-AC49-91FB-80BC3BFEA498}" type="slidenum">
              <a:rPr lang="en-US" smtClean="0"/>
              <a:t>40</a:t>
            </a:fld>
            <a:endParaRPr lang="en-US"/>
          </a:p>
        </p:txBody>
      </p:sp>
    </p:spTree>
    <p:extLst>
      <p:ext uri="{BB962C8B-B14F-4D97-AF65-F5344CB8AC3E}">
        <p14:creationId xmlns:p14="http://schemas.microsoft.com/office/powerpoint/2010/main" val="2993802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16CDA-558A-AC49-91FB-80BC3BFEA498}" type="slidenum">
              <a:rPr lang="en-US" smtClean="0"/>
              <a:t>41</a:t>
            </a:fld>
            <a:endParaRPr lang="en-US"/>
          </a:p>
        </p:txBody>
      </p:sp>
    </p:spTree>
    <p:extLst>
      <p:ext uri="{BB962C8B-B14F-4D97-AF65-F5344CB8AC3E}">
        <p14:creationId xmlns:p14="http://schemas.microsoft.com/office/powerpoint/2010/main" val="3672471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Santiago_Ramón_y_Cajal</a:t>
            </a:r>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42</a:t>
            </a:fld>
            <a:endParaRPr lang="en-US"/>
          </a:p>
        </p:txBody>
      </p:sp>
    </p:spTree>
    <p:extLst>
      <p:ext uri="{BB962C8B-B14F-4D97-AF65-F5344CB8AC3E}">
        <p14:creationId xmlns:p14="http://schemas.microsoft.com/office/powerpoint/2010/main" val="2654587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a:t>
            </a:r>
            <a:r>
              <a:rPr lang="en-US" dirty="0" err="1"/>
              <a:t>Dean_R_Lomax</a:t>
            </a:r>
            <a:r>
              <a:rPr lang="en-US" dirty="0"/>
              <a:t>/status/1417501261423906816</a:t>
            </a:r>
          </a:p>
        </p:txBody>
      </p:sp>
      <p:sp>
        <p:nvSpPr>
          <p:cNvPr id="4" name="Slide Number Placeholder 3"/>
          <p:cNvSpPr>
            <a:spLocks noGrp="1"/>
          </p:cNvSpPr>
          <p:nvPr>
            <p:ph type="sldNum" sz="quarter" idx="5"/>
          </p:nvPr>
        </p:nvSpPr>
        <p:spPr/>
        <p:txBody>
          <a:bodyPr/>
          <a:lstStyle/>
          <a:p>
            <a:fld id="{84B16CDA-558A-AC49-91FB-80BC3BFEA498}" type="slidenum">
              <a:rPr lang="en-US" smtClean="0"/>
              <a:t>43</a:t>
            </a:fld>
            <a:endParaRPr lang="en-US"/>
          </a:p>
        </p:txBody>
      </p:sp>
    </p:spTree>
    <p:extLst>
      <p:ext uri="{BB962C8B-B14F-4D97-AF65-F5344CB8AC3E}">
        <p14:creationId xmlns:p14="http://schemas.microsoft.com/office/powerpoint/2010/main" val="1911867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NewRomanPSMT"/>
              </a:rPr>
              <a:t>Everything said is </a:t>
            </a:r>
            <a:r>
              <a:rPr lang="en-GB" sz="1800" dirty="0" err="1">
                <a:effectLst/>
                <a:latin typeface="TimesNewRomanPSMT"/>
              </a:rPr>
              <a:t>saidby</a:t>
            </a:r>
            <a:r>
              <a:rPr lang="en-GB" sz="1800" dirty="0">
                <a:effectLst/>
                <a:latin typeface="TimesNewRomanPSMT"/>
              </a:rPr>
              <a:t> an observer to an </a:t>
            </a:r>
            <a:r>
              <a:rPr lang="en-GB" sz="1800" dirty="0" err="1">
                <a:effectLst/>
                <a:latin typeface="TimesNewRomanPSMT"/>
              </a:rPr>
              <a:t>observerwhocould</a:t>
            </a:r>
            <a:r>
              <a:rPr lang="en-GB" sz="1800" dirty="0">
                <a:effectLst/>
                <a:latin typeface="TimesNewRomanPSMT"/>
              </a:rPr>
              <a:t> be him/herself(</a:t>
            </a:r>
            <a:r>
              <a:rPr lang="en-GB" sz="1800" dirty="0" err="1">
                <a:effectLst/>
                <a:latin typeface="TimesNewRomanPSMT"/>
              </a:rPr>
              <a:t>MaturanaandVarela</a:t>
            </a:r>
            <a:r>
              <a:rPr lang="en-GB" sz="1800" dirty="0">
                <a:effectLst/>
                <a:latin typeface="TimesNewRomanPSMT"/>
              </a:rPr>
              <a:t>, 1980; p. 8) and believes that </a:t>
            </a:r>
            <a:r>
              <a:rPr lang="en-GB" sz="1800" dirty="0" err="1">
                <a:effectLst/>
                <a:latin typeface="TimesNewRomanPSMT"/>
              </a:rPr>
              <a:t>throughsuch</a:t>
            </a:r>
            <a:r>
              <a:rPr lang="en-GB" sz="1800" dirty="0">
                <a:effectLst/>
                <a:latin typeface="TimesNewRomanPSMT"/>
              </a:rPr>
              <a:t> self-observation we interact with our </a:t>
            </a:r>
            <a:r>
              <a:rPr lang="en-GB" sz="1800" dirty="0" err="1">
                <a:effectLst/>
                <a:latin typeface="TimesNewRomanPSMT"/>
              </a:rPr>
              <a:t>owndescriptions</a:t>
            </a:r>
            <a:r>
              <a:rPr lang="en-GB" sz="1800" dirty="0">
                <a:effectLst/>
                <a:latin typeface="TimesNewRomanPSMT"/>
              </a:rPr>
              <a:t> and can describe ourselves describing ourselves in an endless recursive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NewRomanPSMT"/>
              </a:rPr>
              <a:t>page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a:t>
            </a:r>
            <a:r>
              <a:rPr lang="en-GB" dirty="0" err="1"/>
              <a:t>ranulphglanville.org.za</a:t>
            </a:r>
            <a:r>
              <a:rPr lang="en-GB" dirty="0"/>
              <a:t>/</a:t>
            </a:r>
            <a:r>
              <a:rPr lang="en-GB" dirty="0" err="1"/>
              <a:t>wp</a:t>
            </a:r>
            <a:r>
              <a:rPr lang="en-GB" dirty="0"/>
              <a:t>-content/uploads/2023/06/A-Cybernetic-Musing-Black-</a:t>
            </a:r>
            <a:r>
              <a:rPr lang="en-GB" dirty="0" err="1"/>
              <a:t>Boxes.pdf</a:t>
            </a:r>
            <a:endParaRPr lang="en-GB" dirty="0"/>
          </a:p>
          <a:p>
            <a:endParaRPr lang="en-US" dirty="0"/>
          </a:p>
        </p:txBody>
      </p:sp>
      <p:sp>
        <p:nvSpPr>
          <p:cNvPr id="4" name="Slide Number Placeholder 3"/>
          <p:cNvSpPr>
            <a:spLocks noGrp="1"/>
          </p:cNvSpPr>
          <p:nvPr>
            <p:ph type="sldNum" sz="quarter" idx="5"/>
          </p:nvPr>
        </p:nvSpPr>
        <p:spPr/>
        <p:txBody>
          <a:bodyPr/>
          <a:lstStyle/>
          <a:p>
            <a:fld id="{F96375E9-163D-2249-98B1-7F84B4C21682}" type="slidenum">
              <a:rPr lang="en-US" smtClean="0"/>
              <a:t>57</a:t>
            </a:fld>
            <a:endParaRPr lang="en-US"/>
          </a:p>
        </p:txBody>
      </p:sp>
    </p:spTree>
    <p:extLst>
      <p:ext uri="{BB962C8B-B14F-4D97-AF65-F5344CB8AC3E}">
        <p14:creationId xmlns:p14="http://schemas.microsoft.com/office/powerpoint/2010/main" val="3822270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effectLst/>
                <a:latin typeface="Roboto" panose="02000000000000000000" pitchFamily="2" charset="0"/>
              </a:rPr>
              <a:t>Beer S. (2002) “</a:t>
            </a:r>
            <a:r>
              <a:rPr lang="en-GB" b="0" i="0" u="none" strike="noStrike" dirty="0" err="1">
                <a:effectLst/>
                <a:latin typeface="Roboto" panose="02000000000000000000" pitchFamily="2" charset="0"/>
              </a:rPr>
              <a:t>Kybernetes</a:t>
            </a:r>
            <a:r>
              <a:rPr lang="en-GB" b="0" i="0" u="none" strike="noStrike" dirty="0">
                <a:effectLst/>
                <a:latin typeface="Roboto" panose="02000000000000000000" pitchFamily="2" charset="0"/>
              </a:rPr>
              <a:t>: What is Cybernetics?” https://</a:t>
            </a:r>
            <a:r>
              <a:rPr lang="en-GB" b="0" i="0" u="none" strike="noStrike" dirty="0" err="1">
                <a:effectLst/>
                <a:latin typeface="Roboto" panose="02000000000000000000" pitchFamily="2" charset="0"/>
              </a:rPr>
              <a:t>www.emeraldinsight.com</a:t>
            </a:r>
            <a:r>
              <a:rPr lang="en-GB" b="0" i="0" u="none" strike="noStrike" dirty="0">
                <a:effectLst/>
                <a:latin typeface="Roboto" panose="02000000000000000000" pitchFamily="2" charset="0"/>
              </a:rPr>
              <a:t>/</a:t>
            </a:r>
            <a:r>
              <a:rPr lang="en-GB" b="0" i="0" u="none" strike="noStrike" dirty="0" err="1">
                <a:effectLst/>
                <a:latin typeface="Roboto" panose="02000000000000000000" pitchFamily="2" charset="0"/>
              </a:rPr>
              <a:t>doi</a:t>
            </a:r>
            <a:r>
              <a:rPr lang="en-GB" b="0" i="0" u="none" strike="noStrike" dirty="0">
                <a:effectLst/>
                <a:latin typeface="Roboto" panose="02000000000000000000" pitchFamily="2" charset="0"/>
              </a:rPr>
              <a:t>/full/10.1108/03684920210417283.</a:t>
            </a:r>
            <a:endParaRPr lang="en-GB" b="0" i="0" u="none" strike="noStrike" dirty="0">
              <a:solidFill>
                <a:srgbClr val="039BE5"/>
              </a:solidFill>
              <a:effectLst/>
              <a:latin typeface="Roboto" panose="02000000000000000000" pitchFamily="2" charset="0"/>
            </a:endParaRPr>
          </a:p>
          <a:p>
            <a:endParaRPr lang="en-GB" b="0" i="0" u="none" strike="noStrike" dirty="0">
              <a:solidFill>
                <a:srgbClr val="039BE5"/>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F96375E9-163D-2249-98B1-7F84B4C21682}" type="slidenum">
              <a:rPr lang="en-US" smtClean="0"/>
              <a:t>4</a:t>
            </a:fld>
            <a:endParaRPr lang="en-US"/>
          </a:p>
        </p:txBody>
      </p:sp>
    </p:spTree>
    <p:extLst>
      <p:ext uri="{BB962C8B-B14F-4D97-AF65-F5344CB8AC3E}">
        <p14:creationId xmlns:p14="http://schemas.microsoft.com/office/powerpoint/2010/main" val="1964963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harishsnotebook.wordpress.com</a:t>
            </a:r>
            <a:r>
              <a:rPr lang="en-US" dirty="0"/>
              <a:t>/2023/02/05/informational-closure-in-the-human-and-the-machine/#:~:text=This%20idea%20was%20introduced%20by,are%20“information%2Dtight”.</a:t>
            </a:r>
          </a:p>
          <a:p>
            <a:endParaRPr lang="en-US" dirty="0"/>
          </a:p>
          <a:p>
            <a:r>
              <a:rPr lang="en-US" dirty="0"/>
              <a:t>W. Ross Ashby, An Introduction to </a:t>
            </a:r>
            <a:r>
              <a:rPr lang="en-US" dirty="0" err="1"/>
              <a:t>Cyberneticxs</a:t>
            </a:r>
            <a:r>
              <a:rPr lang="en-US" dirty="0"/>
              <a:t>, Chapman &amp; Hall, 1956.</a:t>
            </a:r>
          </a:p>
          <a:p>
            <a:endParaRPr lang="en-US" dirty="0"/>
          </a:p>
        </p:txBody>
      </p:sp>
      <p:sp>
        <p:nvSpPr>
          <p:cNvPr id="4" name="Slide Number Placeholder 3"/>
          <p:cNvSpPr>
            <a:spLocks noGrp="1"/>
          </p:cNvSpPr>
          <p:nvPr>
            <p:ph type="sldNum" sz="quarter" idx="5"/>
          </p:nvPr>
        </p:nvSpPr>
        <p:spPr/>
        <p:txBody>
          <a:bodyPr/>
          <a:lstStyle/>
          <a:p>
            <a:fld id="{F96375E9-163D-2249-98B1-7F84B4C21682}" type="slidenum">
              <a:rPr lang="en-US" smtClean="0"/>
              <a:t>5</a:t>
            </a:fld>
            <a:endParaRPr lang="en-US"/>
          </a:p>
        </p:txBody>
      </p:sp>
    </p:spTree>
    <p:extLst>
      <p:ext uri="{BB962C8B-B14F-4D97-AF65-F5344CB8AC3E}">
        <p14:creationId xmlns:p14="http://schemas.microsoft.com/office/powerpoint/2010/main" val="1578346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www.vonglasersfeld.com</a:t>
            </a:r>
            <a:r>
              <a:rPr lang="en-US" dirty="0"/>
              <a:t>/125.2</a:t>
            </a:r>
          </a:p>
        </p:txBody>
      </p:sp>
      <p:sp>
        <p:nvSpPr>
          <p:cNvPr id="4" name="Slide Number Placeholder 3"/>
          <p:cNvSpPr>
            <a:spLocks noGrp="1"/>
          </p:cNvSpPr>
          <p:nvPr>
            <p:ph type="sldNum" sz="quarter" idx="5"/>
          </p:nvPr>
        </p:nvSpPr>
        <p:spPr/>
        <p:txBody>
          <a:bodyPr/>
          <a:lstStyle/>
          <a:p>
            <a:fld id="{F96375E9-163D-2249-98B1-7F84B4C21682}" type="slidenum">
              <a:rPr lang="en-US" smtClean="0"/>
              <a:t>7</a:t>
            </a:fld>
            <a:endParaRPr lang="en-US"/>
          </a:p>
        </p:txBody>
      </p:sp>
    </p:spTree>
    <p:extLst>
      <p:ext uri="{BB962C8B-B14F-4D97-AF65-F5344CB8AC3E}">
        <p14:creationId xmlns:p14="http://schemas.microsoft.com/office/powerpoint/2010/main" val="269554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onlinelibrary.wiley.com</a:t>
            </a:r>
            <a:r>
              <a:rPr lang="en-US" dirty="0"/>
              <a:t>/</a:t>
            </a:r>
            <a:r>
              <a:rPr lang="en-US" dirty="0" err="1"/>
              <a:t>doi</a:t>
            </a:r>
            <a:r>
              <a:rPr lang="en-US" dirty="0"/>
              <a:t>/pdf/10.1046/j..1988.00323.x</a:t>
            </a:r>
          </a:p>
        </p:txBody>
      </p:sp>
      <p:sp>
        <p:nvSpPr>
          <p:cNvPr id="4" name="Slide Number Placeholder 3"/>
          <p:cNvSpPr>
            <a:spLocks noGrp="1"/>
          </p:cNvSpPr>
          <p:nvPr>
            <p:ph type="sldNum" sz="quarter" idx="5"/>
          </p:nvPr>
        </p:nvSpPr>
        <p:spPr/>
        <p:txBody>
          <a:bodyPr/>
          <a:lstStyle/>
          <a:p>
            <a:fld id="{F96375E9-163D-2249-98B1-7F84B4C21682}" type="slidenum">
              <a:rPr lang="en-US" smtClean="0"/>
              <a:t>12</a:t>
            </a:fld>
            <a:endParaRPr lang="en-US"/>
          </a:p>
        </p:txBody>
      </p:sp>
    </p:spTree>
    <p:extLst>
      <p:ext uri="{BB962C8B-B14F-4D97-AF65-F5344CB8AC3E}">
        <p14:creationId xmlns:p14="http://schemas.microsoft.com/office/powerpoint/2010/main" val="394872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D46C7-EA53-3245-BA70-E8298527B737}" type="slidenum">
              <a:rPr lang="en-US" smtClean="0"/>
              <a:t>13</a:t>
            </a:fld>
            <a:endParaRPr lang="en-US"/>
          </a:p>
        </p:txBody>
      </p:sp>
    </p:spTree>
    <p:extLst>
      <p:ext uri="{BB962C8B-B14F-4D97-AF65-F5344CB8AC3E}">
        <p14:creationId xmlns:p14="http://schemas.microsoft.com/office/powerpoint/2010/main" val="101179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6375E9-163D-2249-98B1-7F84B4C21682}" type="slidenum">
              <a:rPr lang="en-US" smtClean="0"/>
              <a:t>14</a:t>
            </a:fld>
            <a:endParaRPr lang="en-US"/>
          </a:p>
        </p:txBody>
      </p:sp>
    </p:spTree>
    <p:extLst>
      <p:ext uri="{BB962C8B-B14F-4D97-AF65-F5344CB8AC3E}">
        <p14:creationId xmlns:p14="http://schemas.microsoft.com/office/powerpoint/2010/main" val="1843973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www.vonglasersfeld.com</a:t>
            </a:r>
            <a:r>
              <a:rPr lang="en-US" dirty="0"/>
              <a:t>/125.2</a:t>
            </a:r>
          </a:p>
        </p:txBody>
      </p:sp>
      <p:sp>
        <p:nvSpPr>
          <p:cNvPr id="4" name="Slide Number Placeholder 3"/>
          <p:cNvSpPr>
            <a:spLocks noGrp="1"/>
          </p:cNvSpPr>
          <p:nvPr>
            <p:ph type="sldNum" sz="quarter" idx="5"/>
          </p:nvPr>
        </p:nvSpPr>
        <p:spPr/>
        <p:txBody>
          <a:bodyPr/>
          <a:lstStyle/>
          <a:p>
            <a:fld id="{F96375E9-163D-2249-98B1-7F84B4C21682}" type="slidenum">
              <a:rPr lang="en-US" smtClean="0"/>
              <a:t>15</a:t>
            </a:fld>
            <a:endParaRPr lang="en-US"/>
          </a:p>
        </p:txBody>
      </p:sp>
    </p:spTree>
    <p:extLst>
      <p:ext uri="{BB962C8B-B14F-4D97-AF65-F5344CB8AC3E}">
        <p14:creationId xmlns:p14="http://schemas.microsoft.com/office/powerpoint/2010/main" val="58171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A1B6-4764-12FF-4607-BB36BF07BF2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A150C9A-94F1-38D6-4E9D-49A645DC7D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D62E292-0391-1925-9109-AC401A9748C9}"/>
              </a:ext>
            </a:extLst>
          </p:cNvPr>
          <p:cNvSpPr>
            <a:spLocks noGrp="1"/>
          </p:cNvSpPr>
          <p:nvPr>
            <p:ph type="dt" sz="half" idx="10"/>
          </p:nvPr>
        </p:nvSpPr>
        <p:spPr/>
        <p:txBody>
          <a:bodyPr/>
          <a:lstStyle/>
          <a:p>
            <a:fld id="{79D6DD2A-DFD3-8948-9D76-FF86E4172A0E}" type="datetimeFigureOut">
              <a:rPr lang="en-US" smtClean="0"/>
              <a:t>12/21/23</a:t>
            </a:fld>
            <a:endParaRPr lang="en-US"/>
          </a:p>
        </p:txBody>
      </p:sp>
      <p:sp>
        <p:nvSpPr>
          <p:cNvPr id="5" name="Footer Placeholder 4">
            <a:extLst>
              <a:ext uri="{FF2B5EF4-FFF2-40B4-BE49-F238E27FC236}">
                <a16:creationId xmlns:a16="http://schemas.microsoft.com/office/drawing/2014/main" id="{1782D8D8-0B4D-BCA4-A06C-436E0E01A6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C7B04A-995B-6F8B-9F63-D9C5572D590F}"/>
              </a:ext>
            </a:extLst>
          </p:cNvPr>
          <p:cNvSpPr>
            <a:spLocks noGrp="1"/>
          </p:cNvSpPr>
          <p:nvPr>
            <p:ph type="sldNum" sz="quarter" idx="12"/>
          </p:nvPr>
        </p:nvSpPr>
        <p:spPr/>
        <p:txBody>
          <a:bodyPr/>
          <a:lstStyle/>
          <a:p>
            <a:fld id="{257CA68C-139C-EB40-B362-7A2CE616E6FA}" type="slidenum">
              <a:rPr lang="en-US" smtClean="0"/>
              <a:t>‹#›</a:t>
            </a:fld>
            <a:endParaRPr lang="en-US"/>
          </a:p>
        </p:txBody>
      </p:sp>
    </p:spTree>
    <p:extLst>
      <p:ext uri="{BB962C8B-B14F-4D97-AF65-F5344CB8AC3E}">
        <p14:creationId xmlns:p14="http://schemas.microsoft.com/office/powerpoint/2010/main" val="3110812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715EE-0B71-783B-1C28-0F124FA8B3F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562AEE-03B9-DFC0-8DA1-F778D67EAEB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C26A9D-88E5-880D-AE72-2FB400FF63FE}"/>
              </a:ext>
            </a:extLst>
          </p:cNvPr>
          <p:cNvSpPr>
            <a:spLocks noGrp="1"/>
          </p:cNvSpPr>
          <p:nvPr>
            <p:ph type="dt" sz="half" idx="10"/>
          </p:nvPr>
        </p:nvSpPr>
        <p:spPr/>
        <p:txBody>
          <a:bodyPr/>
          <a:lstStyle/>
          <a:p>
            <a:fld id="{79D6DD2A-DFD3-8948-9D76-FF86E4172A0E}" type="datetimeFigureOut">
              <a:rPr lang="en-US" smtClean="0"/>
              <a:t>12/21/23</a:t>
            </a:fld>
            <a:endParaRPr lang="en-US"/>
          </a:p>
        </p:txBody>
      </p:sp>
      <p:sp>
        <p:nvSpPr>
          <p:cNvPr id="5" name="Footer Placeholder 4">
            <a:extLst>
              <a:ext uri="{FF2B5EF4-FFF2-40B4-BE49-F238E27FC236}">
                <a16:creationId xmlns:a16="http://schemas.microsoft.com/office/drawing/2014/main" id="{DE911E09-05EC-F8FB-E664-426F15898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CC9D6-1A01-C8B1-70B6-F85AB61DFD28}"/>
              </a:ext>
            </a:extLst>
          </p:cNvPr>
          <p:cNvSpPr>
            <a:spLocks noGrp="1"/>
          </p:cNvSpPr>
          <p:nvPr>
            <p:ph type="sldNum" sz="quarter" idx="12"/>
          </p:nvPr>
        </p:nvSpPr>
        <p:spPr/>
        <p:txBody>
          <a:bodyPr/>
          <a:lstStyle/>
          <a:p>
            <a:fld id="{257CA68C-139C-EB40-B362-7A2CE616E6FA}" type="slidenum">
              <a:rPr lang="en-US" smtClean="0"/>
              <a:t>‹#›</a:t>
            </a:fld>
            <a:endParaRPr lang="en-US"/>
          </a:p>
        </p:txBody>
      </p:sp>
    </p:spTree>
    <p:extLst>
      <p:ext uri="{BB962C8B-B14F-4D97-AF65-F5344CB8AC3E}">
        <p14:creationId xmlns:p14="http://schemas.microsoft.com/office/powerpoint/2010/main" val="2248499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67E5AF-18DA-7283-AFC7-8B071D009DE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3266EF3-27AE-0422-E5BA-C9DEC0FE024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782F65-92BC-2758-5F62-0E39E36CDA0A}"/>
              </a:ext>
            </a:extLst>
          </p:cNvPr>
          <p:cNvSpPr>
            <a:spLocks noGrp="1"/>
          </p:cNvSpPr>
          <p:nvPr>
            <p:ph type="dt" sz="half" idx="10"/>
          </p:nvPr>
        </p:nvSpPr>
        <p:spPr/>
        <p:txBody>
          <a:bodyPr/>
          <a:lstStyle/>
          <a:p>
            <a:fld id="{79D6DD2A-DFD3-8948-9D76-FF86E4172A0E}" type="datetimeFigureOut">
              <a:rPr lang="en-US" smtClean="0"/>
              <a:t>12/21/23</a:t>
            </a:fld>
            <a:endParaRPr lang="en-US"/>
          </a:p>
        </p:txBody>
      </p:sp>
      <p:sp>
        <p:nvSpPr>
          <p:cNvPr id="5" name="Footer Placeholder 4">
            <a:extLst>
              <a:ext uri="{FF2B5EF4-FFF2-40B4-BE49-F238E27FC236}">
                <a16:creationId xmlns:a16="http://schemas.microsoft.com/office/drawing/2014/main" id="{9E680D45-5ADF-EEB6-C6BA-73B58AC5FE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5EA83-C313-6F2B-A608-5BA93D50ECCF}"/>
              </a:ext>
            </a:extLst>
          </p:cNvPr>
          <p:cNvSpPr>
            <a:spLocks noGrp="1"/>
          </p:cNvSpPr>
          <p:nvPr>
            <p:ph type="sldNum" sz="quarter" idx="12"/>
          </p:nvPr>
        </p:nvSpPr>
        <p:spPr/>
        <p:txBody>
          <a:bodyPr/>
          <a:lstStyle/>
          <a:p>
            <a:fld id="{257CA68C-139C-EB40-B362-7A2CE616E6FA}" type="slidenum">
              <a:rPr lang="en-US" smtClean="0"/>
              <a:t>‹#›</a:t>
            </a:fld>
            <a:endParaRPr lang="en-US"/>
          </a:p>
        </p:txBody>
      </p:sp>
    </p:spTree>
    <p:extLst>
      <p:ext uri="{BB962C8B-B14F-4D97-AF65-F5344CB8AC3E}">
        <p14:creationId xmlns:p14="http://schemas.microsoft.com/office/powerpoint/2010/main" val="3619322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151ED-42CD-DBB8-2443-32CF376F9C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EF2548-52CA-91FF-ED94-91A6DC1968B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20442D-86C8-2300-BF92-DC12B1350343}"/>
              </a:ext>
            </a:extLst>
          </p:cNvPr>
          <p:cNvSpPr>
            <a:spLocks noGrp="1"/>
          </p:cNvSpPr>
          <p:nvPr>
            <p:ph type="dt" sz="half" idx="10"/>
          </p:nvPr>
        </p:nvSpPr>
        <p:spPr/>
        <p:txBody>
          <a:bodyPr/>
          <a:lstStyle/>
          <a:p>
            <a:fld id="{79D6DD2A-DFD3-8948-9D76-FF86E4172A0E}" type="datetimeFigureOut">
              <a:rPr lang="en-US" smtClean="0"/>
              <a:t>12/21/23</a:t>
            </a:fld>
            <a:endParaRPr lang="en-US"/>
          </a:p>
        </p:txBody>
      </p:sp>
      <p:sp>
        <p:nvSpPr>
          <p:cNvPr id="5" name="Footer Placeholder 4">
            <a:extLst>
              <a:ext uri="{FF2B5EF4-FFF2-40B4-BE49-F238E27FC236}">
                <a16:creationId xmlns:a16="http://schemas.microsoft.com/office/drawing/2014/main" id="{56AF42C8-04BE-8DED-B742-FE797AE08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761D2-A9CA-FF69-CA82-99F0A4E98032}"/>
              </a:ext>
            </a:extLst>
          </p:cNvPr>
          <p:cNvSpPr>
            <a:spLocks noGrp="1"/>
          </p:cNvSpPr>
          <p:nvPr>
            <p:ph type="sldNum" sz="quarter" idx="12"/>
          </p:nvPr>
        </p:nvSpPr>
        <p:spPr/>
        <p:txBody>
          <a:bodyPr/>
          <a:lstStyle/>
          <a:p>
            <a:fld id="{257CA68C-139C-EB40-B362-7A2CE616E6FA}" type="slidenum">
              <a:rPr lang="en-US" smtClean="0"/>
              <a:t>‹#›</a:t>
            </a:fld>
            <a:endParaRPr lang="en-US"/>
          </a:p>
        </p:txBody>
      </p:sp>
    </p:spTree>
    <p:extLst>
      <p:ext uri="{BB962C8B-B14F-4D97-AF65-F5344CB8AC3E}">
        <p14:creationId xmlns:p14="http://schemas.microsoft.com/office/powerpoint/2010/main" val="2562687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31076-DAB9-4131-AEAE-F7F54222295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6FC174D-C5FB-4AF8-F223-6EA16192D4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641FBB2-3ED6-78D5-8C60-D10F39ABB9CF}"/>
              </a:ext>
            </a:extLst>
          </p:cNvPr>
          <p:cNvSpPr>
            <a:spLocks noGrp="1"/>
          </p:cNvSpPr>
          <p:nvPr>
            <p:ph type="dt" sz="half" idx="10"/>
          </p:nvPr>
        </p:nvSpPr>
        <p:spPr/>
        <p:txBody>
          <a:bodyPr/>
          <a:lstStyle/>
          <a:p>
            <a:fld id="{79D6DD2A-DFD3-8948-9D76-FF86E4172A0E}" type="datetimeFigureOut">
              <a:rPr lang="en-US" smtClean="0"/>
              <a:t>12/21/23</a:t>
            </a:fld>
            <a:endParaRPr lang="en-US"/>
          </a:p>
        </p:txBody>
      </p:sp>
      <p:sp>
        <p:nvSpPr>
          <p:cNvPr id="5" name="Footer Placeholder 4">
            <a:extLst>
              <a:ext uri="{FF2B5EF4-FFF2-40B4-BE49-F238E27FC236}">
                <a16:creationId xmlns:a16="http://schemas.microsoft.com/office/drawing/2014/main" id="{2A6B2285-6788-60DE-7223-0E6C80FE6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421B5-FB9D-5858-D3B0-6A347FDA4F01}"/>
              </a:ext>
            </a:extLst>
          </p:cNvPr>
          <p:cNvSpPr>
            <a:spLocks noGrp="1"/>
          </p:cNvSpPr>
          <p:nvPr>
            <p:ph type="sldNum" sz="quarter" idx="12"/>
          </p:nvPr>
        </p:nvSpPr>
        <p:spPr/>
        <p:txBody>
          <a:bodyPr/>
          <a:lstStyle/>
          <a:p>
            <a:fld id="{257CA68C-139C-EB40-B362-7A2CE616E6FA}" type="slidenum">
              <a:rPr lang="en-US" smtClean="0"/>
              <a:t>‹#›</a:t>
            </a:fld>
            <a:endParaRPr lang="en-US"/>
          </a:p>
        </p:txBody>
      </p:sp>
    </p:spTree>
    <p:extLst>
      <p:ext uri="{BB962C8B-B14F-4D97-AF65-F5344CB8AC3E}">
        <p14:creationId xmlns:p14="http://schemas.microsoft.com/office/powerpoint/2010/main" val="30912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DE7D-188A-495F-F782-8F1D2DFDF3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D565A2A-C2DF-42C3-79BB-299DB38085D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9BA4981-545B-00B5-AC16-8B8324C2A8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44AA899-35A4-7EF6-65AD-440DDB4CA50D}"/>
              </a:ext>
            </a:extLst>
          </p:cNvPr>
          <p:cNvSpPr>
            <a:spLocks noGrp="1"/>
          </p:cNvSpPr>
          <p:nvPr>
            <p:ph type="dt" sz="half" idx="10"/>
          </p:nvPr>
        </p:nvSpPr>
        <p:spPr/>
        <p:txBody>
          <a:bodyPr/>
          <a:lstStyle/>
          <a:p>
            <a:fld id="{79D6DD2A-DFD3-8948-9D76-FF86E4172A0E}" type="datetimeFigureOut">
              <a:rPr lang="en-US" smtClean="0"/>
              <a:t>12/21/23</a:t>
            </a:fld>
            <a:endParaRPr lang="en-US"/>
          </a:p>
        </p:txBody>
      </p:sp>
      <p:sp>
        <p:nvSpPr>
          <p:cNvPr id="6" name="Footer Placeholder 5">
            <a:extLst>
              <a:ext uri="{FF2B5EF4-FFF2-40B4-BE49-F238E27FC236}">
                <a16:creationId xmlns:a16="http://schemas.microsoft.com/office/drawing/2014/main" id="{2935C140-786A-F915-F6DC-35465A1F6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6CCDEF-969E-AC39-8A96-175DEEB2CE48}"/>
              </a:ext>
            </a:extLst>
          </p:cNvPr>
          <p:cNvSpPr>
            <a:spLocks noGrp="1"/>
          </p:cNvSpPr>
          <p:nvPr>
            <p:ph type="sldNum" sz="quarter" idx="12"/>
          </p:nvPr>
        </p:nvSpPr>
        <p:spPr/>
        <p:txBody>
          <a:bodyPr/>
          <a:lstStyle/>
          <a:p>
            <a:fld id="{257CA68C-139C-EB40-B362-7A2CE616E6FA}" type="slidenum">
              <a:rPr lang="en-US" smtClean="0"/>
              <a:t>‹#›</a:t>
            </a:fld>
            <a:endParaRPr lang="en-US"/>
          </a:p>
        </p:txBody>
      </p:sp>
    </p:spTree>
    <p:extLst>
      <p:ext uri="{BB962C8B-B14F-4D97-AF65-F5344CB8AC3E}">
        <p14:creationId xmlns:p14="http://schemas.microsoft.com/office/powerpoint/2010/main" val="791638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0E95B-6640-7409-147B-6036E92B371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AC124B-6FDA-9EA1-C530-33C2EEEB48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FE3DFA-C538-F0C7-2A2C-7416390C790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242AFC-46A4-F55F-3402-D5AC0A1D04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112B350-BFF3-9DFE-7076-CC29457C51A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C4CDDE7-3A92-74B2-BD90-5981A221AEED}"/>
              </a:ext>
            </a:extLst>
          </p:cNvPr>
          <p:cNvSpPr>
            <a:spLocks noGrp="1"/>
          </p:cNvSpPr>
          <p:nvPr>
            <p:ph type="dt" sz="half" idx="10"/>
          </p:nvPr>
        </p:nvSpPr>
        <p:spPr/>
        <p:txBody>
          <a:bodyPr/>
          <a:lstStyle/>
          <a:p>
            <a:fld id="{79D6DD2A-DFD3-8948-9D76-FF86E4172A0E}" type="datetimeFigureOut">
              <a:rPr lang="en-US" smtClean="0"/>
              <a:t>12/21/23</a:t>
            </a:fld>
            <a:endParaRPr lang="en-US"/>
          </a:p>
        </p:txBody>
      </p:sp>
      <p:sp>
        <p:nvSpPr>
          <p:cNvPr id="8" name="Footer Placeholder 7">
            <a:extLst>
              <a:ext uri="{FF2B5EF4-FFF2-40B4-BE49-F238E27FC236}">
                <a16:creationId xmlns:a16="http://schemas.microsoft.com/office/drawing/2014/main" id="{F395CE7A-9586-3C99-80A5-159B7949B8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BBBD09-EE98-AB85-F681-45DEE806F605}"/>
              </a:ext>
            </a:extLst>
          </p:cNvPr>
          <p:cNvSpPr>
            <a:spLocks noGrp="1"/>
          </p:cNvSpPr>
          <p:nvPr>
            <p:ph type="sldNum" sz="quarter" idx="12"/>
          </p:nvPr>
        </p:nvSpPr>
        <p:spPr/>
        <p:txBody>
          <a:bodyPr/>
          <a:lstStyle/>
          <a:p>
            <a:fld id="{257CA68C-139C-EB40-B362-7A2CE616E6FA}" type="slidenum">
              <a:rPr lang="en-US" smtClean="0"/>
              <a:t>‹#›</a:t>
            </a:fld>
            <a:endParaRPr lang="en-US"/>
          </a:p>
        </p:txBody>
      </p:sp>
    </p:spTree>
    <p:extLst>
      <p:ext uri="{BB962C8B-B14F-4D97-AF65-F5344CB8AC3E}">
        <p14:creationId xmlns:p14="http://schemas.microsoft.com/office/powerpoint/2010/main" val="1028198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421B-8544-33A5-306B-741679DADA9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869771D-8812-6ED2-4806-9182F150C4FB}"/>
              </a:ext>
            </a:extLst>
          </p:cNvPr>
          <p:cNvSpPr>
            <a:spLocks noGrp="1"/>
          </p:cNvSpPr>
          <p:nvPr>
            <p:ph type="dt" sz="half" idx="10"/>
          </p:nvPr>
        </p:nvSpPr>
        <p:spPr/>
        <p:txBody>
          <a:bodyPr/>
          <a:lstStyle/>
          <a:p>
            <a:fld id="{79D6DD2A-DFD3-8948-9D76-FF86E4172A0E}" type="datetimeFigureOut">
              <a:rPr lang="en-US" smtClean="0"/>
              <a:t>12/21/23</a:t>
            </a:fld>
            <a:endParaRPr lang="en-US"/>
          </a:p>
        </p:txBody>
      </p:sp>
      <p:sp>
        <p:nvSpPr>
          <p:cNvPr id="4" name="Footer Placeholder 3">
            <a:extLst>
              <a:ext uri="{FF2B5EF4-FFF2-40B4-BE49-F238E27FC236}">
                <a16:creationId xmlns:a16="http://schemas.microsoft.com/office/drawing/2014/main" id="{D8984858-C089-EF63-BAA3-BECDD2FFDE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FCDB7C-031E-6A04-0A84-532672F1DDFB}"/>
              </a:ext>
            </a:extLst>
          </p:cNvPr>
          <p:cNvSpPr>
            <a:spLocks noGrp="1"/>
          </p:cNvSpPr>
          <p:nvPr>
            <p:ph type="sldNum" sz="quarter" idx="12"/>
          </p:nvPr>
        </p:nvSpPr>
        <p:spPr/>
        <p:txBody>
          <a:bodyPr/>
          <a:lstStyle/>
          <a:p>
            <a:fld id="{257CA68C-139C-EB40-B362-7A2CE616E6FA}" type="slidenum">
              <a:rPr lang="en-US" smtClean="0"/>
              <a:t>‹#›</a:t>
            </a:fld>
            <a:endParaRPr lang="en-US"/>
          </a:p>
        </p:txBody>
      </p:sp>
    </p:spTree>
    <p:extLst>
      <p:ext uri="{BB962C8B-B14F-4D97-AF65-F5344CB8AC3E}">
        <p14:creationId xmlns:p14="http://schemas.microsoft.com/office/powerpoint/2010/main" val="169172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07297D-828D-A2DD-7CA5-0496C6544449}"/>
              </a:ext>
            </a:extLst>
          </p:cNvPr>
          <p:cNvSpPr>
            <a:spLocks noGrp="1"/>
          </p:cNvSpPr>
          <p:nvPr>
            <p:ph type="dt" sz="half" idx="10"/>
          </p:nvPr>
        </p:nvSpPr>
        <p:spPr/>
        <p:txBody>
          <a:bodyPr/>
          <a:lstStyle/>
          <a:p>
            <a:fld id="{79D6DD2A-DFD3-8948-9D76-FF86E4172A0E}" type="datetimeFigureOut">
              <a:rPr lang="en-US" smtClean="0"/>
              <a:t>12/21/23</a:t>
            </a:fld>
            <a:endParaRPr lang="en-US"/>
          </a:p>
        </p:txBody>
      </p:sp>
      <p:sp>
        <p:nvSpPr>
          <p:cNvPr id="3" name="Footer Placeholder 2">
            <a:extLst>
              <a:ext uri="{FF2B5EF4-FFF2-40B4-BE49-F238E27FC236}">
                <a16:creationId xmlns:a16="http://schemas.microsoft.com/office/drawing/2014/main" id="{A682A7A9-68AA-4FD1-19B8-56C0391FD4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EC2F9F-8DB1-D669-1169-8834AFB6580F}"/>
              </a:ext>
            </a:extLst>
          </p:cNvPr>
          <p:cNvSpPr>
            <a:spLocks noGrp="1"/>
          </p:cNvSpPr>
          <p:nvPr>
            <p:ph type="sldNum" sz="quarter" idx="12"/>
          </p:nvPr>
        </p:nvSpPr>
        <p:spPr/>
        <p:txBody>
          <a:bodyPr/>
          <a:lstStyle/>
          <a:p>
            <a:fld id="{257CA68C-139C-EB40-B362-7A2CE616E6FA}" type="slidenum">
              <a:rPr lang="en-US" smtClean="0"/>
              <a:t>‹#›</a:t>
            </a:fld>
            <a:endParaRPr lang="en-US"/>
          </a:p>
        </p:txBody>
      </p:sp>
    </p:spTree>
    <p:extLst>
      <p:ext uri="{BB962C8B-B14F-4D97-AF65-F5344CB8AC3E}">
        <p14:creationId xmlns:p14="http://schemas.microsoft.com/office/powerpoint/2010/main" val="1872688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7A75-5421-AFCE-4CE6-18269FD56D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4B7A41C-CC41-4FFB-DC5C-2AC1281D7D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EBA25BC-152C-5D65-2C9F-2666668E1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C794A9-4BFA-CD32-4AE3-4C8C4F6F92A3}"/>
              </a:ext>
            </a:extLst>
          </p:cNvPr>
          <p:cNvSpPr>
            <a:spLocks noGrp="1"/>
          </p:cNvSpPr>
          <p:nvPr>
            <p:ph type="dt" sz="half" idx="10"/>
          </p:nvPr>
        </p:nvSpPr>
        <p:spPr/>
        <p:txBody>
          <a:bodyPr/>
          <a:lstStyle/>
          <a:p>
            <a:fld id="{79D6DD2A-DFD3-8948-9D76-FF86E4172A0E}" type="datetimeFigureOut">
              <a:rPr lang="en-US" smtClean="0"/>
              <a:t>12/21/23</a:t>
            </a:fld>
            <a:endParaRPr lang="en-US"/>
          </a:p>
        </p:txBody>
      </p:sp>
      <p:sp>
        <p:nvSpPr>
          <p:cNvPr id="6" name="Footer Placeholder 5">
            <a:extLst>
              <a:ext uri="{FF2B5EF4-FFF2-40B4-BE49-F238E27FC236}">
                <a16:creationId xmlns:a16="http://schemas.microsoft.com/office/drawing/2014/main" id="{842BDDDB-A0C3-076C-22E6-CD3DDE256F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BA229-ED4F-D031-5E25-4D2B7FDE7E8D}"/>
              </a:ext>
            </a:extLst>
          </p:cNvPr>
          <p:cNvSpPr>
            <a:spLocks noGrp="1"/>
          </p:cNvSpPr>
          <p:nvPr>
            <p:ph type="sldNum" sz="quarter" idx="12"/>
          </p:nvPr>
        </p:nvSpPr>
        <p:spPr/>
        <p:txBody>
          <a:bodyPr/>
          <a:lstStyle/>
          <a:p>
            <a:fld id="{257CA68C-139C-EB40-B362-7A2CE616E6FA}" type="slidenum">
              <a:rPr lang="en-US" smtClean="0"/>
              <a:t>‹#›</a:t>
            </a:fld>
            <a:endParaRPr lang="en-US"/>
          </a:p>
        </p:txBody>
      </p:sp>
    </p:spTree>
    <p:extLst>
      <p:ext uri="{BB962C8B-B14F-4D97-AF65-F5344CB8AC3E}">
        <p14:creationId xmlns:p14="http://schemas.microsoft.com/office/powerpoint/2010/main" val="3508037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AA6E-6480-64E4-AC89-EABD5AD640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BA09AF6-89BA-482A-D07F-1C047975EB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AAAEE5-95FD-8FFC-2846-78643421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616E46-B889-A894-4589-123DCE355331}"/>
              </a:ext>
            </a:extLst>
          </p:cNvPr>
          <p:cNvSpPr>
            <a:spLocks noGrp="1"/>
          </p:cNvSpPr>
          <p:nvPr>
            <p:ph type="dt" sz="half" idx="10"/>
          </p:nvPr>
        </p:nvSpPr>
        <p:spPr/>
        <p:txBody>
          <a:bodyPr/>
          <a:lstStyle/>
          <a:p>
            <a:fld id="{79D6DD2A-DFD3-8948-9D76-FF86E4172A0E}" type="datetimeFigureOut">
              <a:rPr lang="en-US" smtClean="0"/>
              <a:t>12/21/23</a:t>
            </a:fld>
            <a:endParaRPr lang="en-US"/>
          </a:p>
        </p:txBody>
      </p:sp>
      <p:sp>
        <p:nvSpPr>
          <p:cNvPr id="6" name="Footer Placeholder 5">
            <a:extLst>
              <a:ext uri="{FF2B5EF4-FFF2-40B4-BE49-F238E27FC236}">
                <a16:creationId xmlns:a16="http://schemas.microsoft.com/office/drawing/2014/main" id="{B5F4D0A4-078E-2DAB-2818-8FEFDAC9E9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EB36EC-8F32-A182-D84F-8110C7BBEB89}"/>
              </a:ext>
            </a:extLst>
          </p:cNvPr>
          <p:cNvSpPr>
            <a:spLocks noGrp="1"/>
          </p:cNvSpPr>
          <p:nvPr>
            <p:ph type="sldNum" sz="quarter" idx="12"/>
          </p:nvPr>
        </p:nvSpPr>
        <p:spPr/>
        <p:txBody>
          <a:bodyPr/>
          <a:lstStyle/>
          <a:p>
            <a:fld id="{257CA68C-139C-EB40-B362-7A2CE616E6FA}" type="slidenum">
              <a:rPr lang="en-US" smtClean="0"/>
              <a:t>‹#›</a:t>
            </a:fld>
            <a:endParaRPr lang="en-US"/>
          </a:p>
        </p:txBody>
      </p:sp>
    </p:spTree>
    <p:extLst>
      <p:ext uri="{BB962C8B-B14F-4D97-AF65-F5344CB8AC3E}">
        <p14:creationId xmlns:p14="http://schemas.microsoft.com/office/powerpoint/2010/main" val="2634198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3F6BEA-0187-2525-55D2-73188F057D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9899257-0BC1-D356-9A9C-F152660FED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CAE4CC-7128-C129-0A5B-4E2A0E89D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6DD2A-DFD3-8948-9D76-FF86E4172A0E}" type="datetimeFigureOut">
              <a:rPr lang="en-US" smtClean="0"/>
              <a:t>12/21/23</a:t>
            </a:fld>
            <a:endParaRPr lang="en-US"/>
          </a:p>
        </p:txBody>
      </p:sp>
      <p:sp>
        <p:nvSpPr>
          <p:cNvPr id="5" name="Footer Placeholder 4">
            <a:extLst>
              <a:ext uri="{FF2B5EF4-FFF2-40B4-BE49-F238E27FC236}">
                <a16:creationId xmlns:a16="http://schemas.microsoft.com/office/drawing/2014/main" id="{174AF9AC-5D2F-9089-A207-6846486891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874446-366C-4344-90F8-B5F8013732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CA68C-139C-EB40-B362-7A2CE616E6FA}" type="slidenum">
              <a:rPr lang="en-US" smtClean="0"/>
              <a:t>‹#›</a:t>
            </a:fld>
            <a:endParaRPr lang="en-US"/>
          </a:p>
        </p:txBody>
      </p:sp>
    </p:spTree>
    <p:extLst>
      <p:ext uri="{BB962C8B-B14F-4D97-AF65-F5344CB8AC3E}">
        <p14:creationId xmlns:p14="http://schemas.microsoft.com/office/powerpoint/2010/main" val="1387743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o.uwe.ac.uk/v1"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tiff"/><Relationship Id="rId1" Type="http://schemas.openxmlformats.org/officeDocument/2006/relationships/slideLayout" Target="../slideLayouts/slideLayout4.xm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it.ly/3v8wu3r"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bit.ly/3TzssLM"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8EC7-C5B8-54D1-AAA2-F0AE89889A21}"/>
              </a:ext>
            </a:extLst>
          </p:cNvPr>
          <p:cNvSpPr>
            <a:spLocks noGrp="1"/>
          </p:cNvSpPr>
          <p:nvPr>
            <p:ph type="ctrTitle"/>
          </p:nvPr>
        </p:nvSpPr>
        <p:spPr/>
        <p:txBody>
          <a:bodyPr/>
          <a:lstStyle/>
          <a:p>
            <a:r>
              <a:rPr lang="en-US" b="1" dirty="0">
                <a:latin typeface="American Typewriter" panose="02090604020004020304" pitchFamily="18" charset="77"/>
              </a:rPr>
              <a:t>Cyber-Consciousness</a:t>
            </a:r>
          </a:p>
        </p:txBody>
      </p:sp>
      <p:sp>
        <p:nvSpPr>
          <p:cNvPr id="3" name="Subtitle 2">
            <a:extLst>
              <a:ext uri="{FF2B5EF4-FFF2-40B4-BE49-F238E27FC236}">
                <a16:creationId xmlns:a16="http://schemas.microsoft.com/office/drawing/2014/main" id="{42FFDD6A-6D3F-8BDB-9481-8221A2129B9D}"/>
              </a:ext>
            </a:extLst>
          </p:cNvPr>
          <p:cNvSpPr>
            <a:spLocks noGrp="1"/>
          </p:cNvSpPr>
          <p:nvPr>
            <p:ph type="subTitle" idx="1"/>
          </p:nvPr>
        </p:nvSpPr>
        <p:spPr>
          <a:xfrm>
            <a:off x="2923308" y="3602038"/>
            <a:ext cx="7744691" cy="1655762"/>
          </a:xfrm>
        </p:spPr>
        <p:txBody>
          <a:bodyPr>
            <a:normAutofit/>
          </a:bodyPr>
          <a:lstStyle/>
          <a:p>
            <a:pPr algn="l"/>
            <a:r>
              <a:rPr lang="en-US" dirty="0"/>
              <a:t>Dr Steve Battle</a:t>
            </a:r>
          </a:p>
          <a:p>
            <a:pPr algn="l"/>
            <a:r>
              <a:rPr lang="en-US" dirty="0"/>
              <a:t>Cybernetics Society, </a:t>
            </a:r>
            <a:br>
              <a:rPr lang="en-US" dirty="0"/>
            </a:br>
            <a:r>
              <a:rPr lang="en-US" dirty="0"/>
              <a:t>and University of the West of England</a:t>
            </a:r>
          </a:p>
        </p:txBody>
      </p:sp>
    </p:spTree>
    <p:extLst>
      <p:ext uri="{BB962C8B-B14F-4D97-AF65-F5344CB8AC3E}">
        <p14:creationId xmlns:p14="http://schemas.microsoft.com/office/powerpoint/2010/main" val="233896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ACCE-71E7-2FA9-68FF-1DCCD513051B}"/>
              </a:ext>
            </a:extLst>
          </p:cNvPr>
          <p:cNvSpPr>
            <a:spLocks noGrp="1"/>
          </p:cNvSpPr>
          <p:nvPr>
            <p:ph type="title"/>
          </p:nvPr>
        </p:nvSpPr>
        <p:spPr/>
        <p:txBody>
          <a:bodyPr/>
          <a:lstStyle/>
          <a:p>
            <a:r>
              <a:rPr lang="en-US" b="1" dirty="0" err="1">
                <a:latin typeface="American Typewriter" panose="02090604020004020304" pitchFamily="18" charset="77"/>
                <a:cs typeface="Biome" panose="020B0503030204020804" pitchFamily="34" charset="0"/>
              </a:rPr>
              <a:t>Organisational</a:t>
            </a:r>
            <a:r>
              <a:rPr lang="en-US" b="1" dirty="0">
                <a:latin typeface="American Typewriter" panose="02090604020004020304" pitchFamily="18" charset="77"/>
                <a:cs typeface="Biome" panose="020B0503030204020804" pitchFamily="34" charset="0"/>
              </a:rPr>
              <a:t> Closure</a:t>
            </a:r>
          </a:p>
        </p:txBody>
      </p:sp>
      <p:sp>
        <p:nvSpPr>
          <p:cNvPr id="4" name="Content Placeholder 3">
            <a:extLst>
              <a:ext uri="{FF2B5EF4-FFF2-40B4-BE49-F238E27FC236}">
                <a16:creationId xmlns:a16="http://schemas.microsoft.com/office/drawing/2014/main" id="{EBA90667-A391-051D-06D3-5C060F91AEF5}"/>
              </a:ext>
            </a:extLst>
          </p:cNvPr>
          <p:cNvSpPr>
            <a:spLocks noGrp="1"/>
          </p:cNvSpPr>
          <p:nvPr>
            <p:ph sz="half" idx="2"/>
          </p:nvPr>
        </p:nvSpPr>
        <p:spPr>
          <a:xfrm>
            <a:off x="6172199" y="1825625"/>
            <a:ext cx="5312229" cy="4351338"/>
          </a:xfrm>
        </p:spPr>
        <p:txBody>
          <a:bodyPr/>
          <a:lstStyle/>
          <a:p>
            <a:pPr marL="0" indent="0">
              <a:buNone/>
            </a:pPr>
            <a:r>
              <a:rPr lang="en-GB" sz="3200" i="1" dirty="0"/>
              <a:t>A network of processes for self-production of components.</a:t>
            </a:r>
          </a:p>
          <a:p>
            <a:r>
              <a:rPr lang="en-GB" sz="3200" i="1" dirty="0"/>
              <a:t>chemical reactions</a:t>
            </a:r>
          </a:p>
          <a:p>
            <a:r>
              <a:rPr lang="en-GB" sz="3200" i="1" dirty="0"/>
              <a:t>fire</a:t>
            </a:r>
          </a:p>
          <a:p>
            <a:r>
              <a:rPr lang="en-GB" sz="3200" i="1" dirty="0"/>
              <a:t>nuclear bomb</a:t>
            </a:r>
          </a:p>
          <a:p>
            <a:r>
              <a:rPr lang="en-GB" sz="3200" i="1" dirty="0"/>
              <a:t>Covid virus</a:t>
            </a:r>
          </a:p>
          <a:p>
            <a:r>
              <a:rPr lang="en-GB" sz="3200" i="1" dirty="0"/>
              <a:t>Krebs cycle</a:t>
            </a:r>
          </a:p>
          <a:p>
            <a:pPr marL="0" indent="0">
              <a:buNone/>
            </a:pPr>
            <a:endParaRPr lang="en-GB" sz="2800" i="1" dirty="0"/>
          </a:p>
          <a:p>
            <a:endParaRPr lang="en-US" dirty="0"/>
          </a:p>
        </p:txBody>
      </p:sp>
      <p:pic>
        <p:nvPicPr>
          <p:cNvPr id="8" name="Content Placeholder 7">
            <a:extLst>
              <a:ext uri="{FF2B5EF4-FFF2-40B4-BE49-F238E27FC236}">
                <a16:creationId xmlns:a16="http://schemas.microsoft.com/office/drawing/2014/main" id="{130379FA-E7BD-AC7C-1BB5-7ACA3192216D}"/>
              </a:ext>
            </a:extLst>
          </p:cNvPr>
          <p:cNvPicPr>
            <a:picLocks noGrp="1" noChangeAspect="1"/>
          </p:cNvPicPr>
          <p:nvPr>
            <p:ph sz="half" idx="1"/>
          </p:nvPr>
        </p:nvPicPr>
        <p:blipFill rotWithShape="1">
          <a:blip r:embed="rId2"/>
          <a:srcRect l="19328" r="16244"/>
          <a:stretch/>
        </p:blipFill>
        <p:spPr>
          <a:xfrm>
            <a:off x="838200" y="2017617"/>
            <a:ext cx="4487333" cy="3967353"/>
          </a:xfrm>
        </p:spPr>
      </p:pic>
    </p:spTree>
    <p:extLst>
      <p:ext uri="{BB962C8B-B14F-4D97-AF65-F5344CB8AC3E}">
        <p14:creationId xmlns:p14="http://schemas.microsoft.com/office/powerpoint/2010/main" val="1674873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0886D-44D1-7983-2FF6-61618543FAE4}"/>
              </a:ext>
            </a:extLst>
          </p:cNvPr>
          <p:cNvSpPr>
            <a:spLocks noGrp="1"/>
          </p:cNvSpPr>
          <p:nvPr>
            <p:ph type="title"/>
          </p:nvPr>
        </p:nvSpPr>
        <p:spPr/>
        <p:txBody>
          <a:bodyPr>
            <a:normAutofit/>
          </a:bodyPr>
          <a:lstStyle/>
          <a:p>
            <a:r>
              <a:rPr lang="en-US" b="1" dirty="0">
                <a:latin typeface="American Typewriter" panose="02090604020004020304" pitchFamily="18" charset="77"/>
                <a:cs typeface="Biome" panose="020B0503030204020804" pitchFamily="34" charset="0"/>
              </a:rPr>
              <a:t>Autopoiesis</a:t>
            </a:r>
          </a:p>
        </p:txBody>
      </p:sp>
      <p:sp>
        <p:nvSpPr>
          <p:cNvPr id="3" name="Content Placeholder 2">
            <a:extLst>
              <a:ext uri="{FF2B5EF4-FFF2-40B4-BE49-F238E27FC236}">
                <a16:creationId xmlns:a16="http://schemas.microsoft.com/office/drawing/2014/main" id="{D8A7A71C-10E6-2449-FEC0-DD6C3C4481E2}"/>
              </a:ext>
            </a:extLst>
          </p:cNvPr>
          <p:cNvSpPr>
            <a:spLocks noGrp="1"/>
          </p:cNvSpPr>
          <p:nvPr>
            <p:ph sz="half" idx="1"/>
          </p:nvPr>
        </p:nvSpPr>
        <p:spPr>
          <a:xfrm>
            <a:off x="6240879" y="1806812"/>
            <a:ext cx="5854139" cy="5051188"/>
          </a:xfrm>
        </p:spPr>
        <p:txBody>
          <a:bodyPr>
            <a:normAutofit/>
          </a:bodyPr>
          <a:lstStyle/>
          <a:p>
            <a:pPr marL="0" indent="0">
              <a:buNone/>
            </a:pPr>
            <a:r>
              <a:rPr lang="en-GB" sz="3600" dirty="0">
                <a:latin typeface="Inter"/>
              </a:rPr>
              <a:t>F</a:t>
            </a:r>
            <a:r>
              <a:rPr lang="en-GB" sz="3600" b="0" i="0" u="none" strike="noStrike" dirty="0">
                <a:effectLst/>
                <a:latin typeface="Inter"/>
              </a:rPr>
              <a:t>rom Greek:</a:t>
            </a:r>
          </a:p>
          <a:p>
            <a:r>
              <a:rPr lang="en-GB" sz="3600" b="0" i="0" u="none" strike="noStrike" dirty="0">
                <a:effectLst/>
                <a:latin typeface="Inter"/>
              </a:rPr>
              <a:t> “auto” </a:t>
            </a:r>
            <a:r>
              <a:rPr lang="en-GB" sz="3600" dirty="0">
                <a:latin typeface="Inter"/>
              </a:rPr>
              <a:t>(</a:t>
            </a:r>
            <a:r>
              <a:rPr lang="en-GB" sz="3600" b="0" i="0" u="none" strike="noStrike" dirty="0">
                <a:effectLst/>
                <a:latin typeface="Inter"/>
              </a:rPr>
              <a:t>self</a:t>
            </a:r>
            <a:r>
              <a:rPr lang="en-GB" sz="3600" dirty="0">
                <a:latin typeface="Inter"/>
              </a:rPr>
              <a:t>)</a:t>
            </a:r>
          </a:p>
          <a:p>
            <a:r>
              <a:rPr lang="en-GB" sz="3600" b="0" i="0" u="none" strike="noStrike" dirty="0">
                <a:effectLst/>
                <a:latin typeface="Inter"/>
              </a:rPr>
              <a:t> </a:t>
            </a:r>
            <a:r>
              <a:rPr lang="en-GB" sz="3600" dirty="0">
                <a:latin typeface="Inter"/>
              </a:rPr>
              <a:t>“</a:t>
            </a:r>
            <a:r>
              <a:rPr lang="en-GB" sz="3600" b="0" i="0" u="none" strike="noStrike" dirty="0" err="1">
                <a:effectLst/>
                <a:latin typeface="Inter"/>
              </a:rPr>
              <a:t>poiesis</a:t>
            </a:r>
            <a:r>
              <a:rPr lang="en-GB" sz="3600" dirty="0">
                <a:latin typeface="Inter"/>
              </a:rPr>
              <a:t>”</a:t>
            </a:r>
            <a:r>
              <a:rPr lang="en-GB" sz="3600" b="0" i="0" u="none" strike="noStrike" dirty="0">
                <a:effectLst/>
                <a:latin typeface="Inter"/>
              </a:rPr>
              <a:t> </a:t>
            </a:r>
            <a:r>
              <a:rPr lang="en-GB" sz="3600" dirty="0">
                <a:latin typeface="Inter"/>
              </a:rPr>
              <a:t>(</a:t>
            </a:r>
            <a:r>
              <a:rPr lang="en-GB" sz="3600" b="0" i="0" u="none" strike="noStrike" dirty="0">
                <a:effectLst/>
                <a:latin typeface="Inter"/>
              </a:rPr>
              <a:t>creation) </a:t>
            </a:r>
          </a:p>
          <a:p>
            <a:pPr marL="0" indent="0">
              <a:spcBef>
                <a:spcPts val="1600"/>
              </a:spcBef>
              <a:spcAft>
                <a:spcPts val="1200"/>
              </a:spcAft>
              <a:buNone/>
            </a:pPr>
            <a:r>
              <a:rPr lang="en-US" sz="3200" i="1" dirty="0"/>
              <a:t>Autopoiesis is </a:t>
            </a:r>
            <a:br>
              <a:rPr lang="en-US" sz="3200" i="1" dirty="0"/>
            </a:br>
            <a:r>
              <a:rPr lang="en-US" sz="3200" i="1" dirty="0"/>
              <a:t>synonymous with life.</a:t>
            </a:r>
          </a:p>
          <a:p>
            <a:pPr marL="0" indent="0">
              <a:buNone/>
            </a:pPr>
            <a:r>
              <a:rPr lang="en-GB" sz="3200" dirty="0"/>
              <a:t>Life = Organisational Closure </a:t>
            </a:r>
          </a:p>
          <a:p>
            <a:pPr marL="0" indent="0">
              <a:buNone/>
            </a:pPr>
            <a:r>
              <a:rPr lang="en-GB" sz="3200" dirty="0"/>
              <a:t>        + Structural closure</a:t>
            </a:r>
          </a:p>
          <a:p>
            <a:pPr marL="0" indent="0">
              <a:buNone/>
            </a:pPr>
            <a:endParaRPr lang="en-US" sz="3200" i="1" dirty="0"/>
          </a:p>
        </p:txBody>
      </p:sp>
      <p:pic>
        <p:nvPicPr>
          <p:cNvPr id="5" name="Picture 4" descr="A picture containing text, worm&#10;&#10;Description automatically generated">
            <a:extLst>
              <a:ext uri="{FF2B5EF4-FFF2-40B4-BE49-F238E27FC236}">
                <a16:creationId xmlns:a16="http://schemas.microsoft.com/office/drawing/2014/main" id="{C33DFEAB-E061-F7E3-6AC2-B3DA7E5110F6}"/>
              </a:ext>
            </a:extLst>
          </p:cNvPr>
          <p:cNvPicPr>
            <a:picLocks noChangeAspect="1"/>
          </p:cNvPicPr>
          <p:nvPr/>
        </p:nvPicPr>
        <p:blipFill>
          <a:blip r:embed="rId2"/>
          <a:stretch>
            <a:fillRect/>
          </a:stretch>
        </p:blipFill>
        <p:spPr>
          <a:xfrm>
            <a:off x="594559" y="1690688"/>
            <a:ext cx="5383746" cy="4235213"/>
          </a:xfrm>
          <a:prstGeom prst="rect">
            <a:avLst/>
          </a:prstGeom>
        </p:spPr>
      </p:pic>
    </p:spTree>
    <p:extLst>
      <p:ext uri="{BB962C8B-B14F-4D97-AF65-F5344CB8AC3E}">
        <p14:creationId xmlns:p14="http://schemas.microsoft.com/office/powerpoint/2010/main" val="1612697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0D5F-E1E2-F4B9-4150-09C0B2D071A4}"/>
              </a:ext>
            </a:extLst>
          </p:cNvPr>
          <p:cNvSpPr>
            <a:spLocks noGrp="1"/>
          </p:cNvSpPr>
          <p:nvPr>
            <p:ph type="title"/>
          </p:nvPr>
        </p:nvSpPr>
        <p:spPr/>
        <p:txBody>
          <a:bodyPr/>
          <a:lstStyle/>
          <a:p>
            <a:r>
              <a:rPr lang="en-US" b="1" dirty="0">
                <a:latin typeface="American Typewriter" panose="02090604020004020304" pitchFamily="18" charset="77"/>
              </a:rPr>
              <a:t>Autopoiesis</a:t>
            </a:r>
          </a:p>
        </p:txBody>
      </p:sp>
      <p:sp>
        <p:nvSpPr>
          <p:cNvPr id="3" name="Content Placeholder 2">
            <a:extLst>
              <a:ext uri="{FF2B5EF4-FFF2-40B4-BE49-F238E27FC236}">
                <a16:creationId xmlns:a16="http://schemas.microsoft.com/office/drawing/2014/main" id="{E0533B14-8B82-E363-3CA3-7BE66DCBC59C}"/>
              </a:ext>
            </a:extLst>
          </p:cNvPr>
          <p:cNvSpPr>
            <a:spLocks noGrp="1"/>
          </p:cNvSpPr>
          <p:nvPr>
            <p:ph idx="1"/>
          </p:nvPr>
        </p:nvSpPr>
        <p:spPr/>
        <p:txBody>
          <a:bodyPr/>
          <a:lstStyle/>
          <a:p>
            <a:r>
              <a:rPr lang="en-GB" sz="3200" dirty="0">
                <a:effectLst/>
              </a:rPr>
              <a:t>autopoiesis implies that any changes living systems make are </a:t>
            </a:r>
            <a:r>
              <a:rPr lang="en-GB" sz="3200" i="1" dirty="0">
                <a:effectLst/>
              </a:rPr>
              <a:t>determined by their own organization and structure. </a:t>
            </a:r>
          </a:p>
          <a:p>
            <a:r>
              <a:rPr lang="en-GB" sz="3200" dirty="0">
                <a:effectLst/>
              </a:rPr>
              <a:t>It is not the light shining on a plant that causes it to respond, the light </a:t>
            </a:r>
            <a:r>
              <a:rPr lang="en-GB" sz="3200" i="1" dirty="0">
                <a:effectLst/>
              </a:rPr>
              <a:t>triggers </a:t>
            </a:r>
            <a:r>
              <a:rPr lang="en-GB" sz="3200" dirty="0">
                <a:effectLst/>
              </a:rPr>
              <a:t>a response based on the plant’s </a:t>
            </a:r>
            <a:r>
              <a:rPr lang="en-GB" sz="3200" i="1" dirty="0">
                <a:effectLst/>
              </a:rPr>
              <a:t>organization and structure</a:t>
            </a:r>
            <a:r>
              <a:rPr lang="en-GB" sz="3200" dirty="0">
                <a:effectLst/>
              </a:rPr>
              <a:t>.</a:t>
            </a:r>
          </a:p>
          <a:p>
            <a:endParaRPr lang="en-US" dirty="0"/>
          </a:p>
        </p:txBody>
      </p:sp>
    </p:spTree>
    <p:extLst>
      <p:ext uri="{BB962C8B-B14F-4D97-AF65-F5344CB8AC3E}">
        <p14:creationId xmlns:p14="http://schemas.microsoft.com/office/powerpoint/2010/main" val="412964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462A-F8F8-D274-6EFB-E8756D1E2F0F}"/>
              </a:ext>
            </a:extLst>
          </p:cNvPr>
          <p:cNvSpPr>
            <a:spLocks noGrp="1"/>
          </p:cNvSpPr>
          <p:nvPr>
            <p:ph type="title"/>
          </p:nvPr>
        </p:nvSpPr>
        <p:spPr/>
        <p:txBody>
          <a:bodyPr/>
          <a:lstStyle/>
          <a:p>
            <a:r>
              <a:rPr lang="en-US" b="1" dirty="0">
                <a:latin typeface="American Typewriter" panose="02090604020004020304" pitchFamily="18" charset="77"/>
                <a:cs typeface="Biome" panose="020B0503030204020804" pitchFamily="34" charset="0"/>
              </a:rPr>
              <a:t>Artificial Autopoiesis</a:t>
            </a:r>
          </a:p>
        </p:txBody>
      </p:sp>
      <p:pic>
        <p:nvPicPr>
          <p:cNvPr id="5" name="Content Placeholder 4">
            <a:extLst>
              <a:ext uri="{FF2B5EF4-FFF2-40B4-BE49-F238E27FC236}">
                <a16:creationId xmlns:a16="http://schemas.microsoft.com/office/drawing/2014/main" id="{A74E4A2C-E4F0-8CA6-3CBD-0DEA76A2442A}"/>
              </a:ext>
            </a:extLst>
          </p:cNvPr>
          <p:cNvPicPr>
            <a:picLocks noGrp="1" noChangeAspect="1"/>
          </p:cNvPicPr>
          <p:nvPr>
            <p:ph sz="half" idx="1"/>
          </p:nvPr>
        </p:nvPicPr>
        <p:blipFill>
          <a:blip r:embed="rId3"/>
          <a:stretch>
            <a:fillRect/>
          </a:stretch>
        </p:blipFill>
        <p:spPr>
          <a:xfrm>
            <a:off x="838200" y="1856331"/>
            <a:ext cx="4338484" cy="4309753"/>
          </a:xfrm>
        </p:spPr>
      </p:pic>
      <p:sp>
        <p:nvSpPr>
          <p:cNvPr id="4" name="Content Placeholder 3">
            <a:extLst>
              <a:ext uri="{FF2B5EF4-FFF2-40B4-BE49-F238E27FC236}">
                <a16:creationId xmlns:a16="http://schemas.microsoft.com/office/drawing/2014/main" id="{9B97B78A-FA7B-CF41-3816-8C0317A03A26}"/>
              </a:ext>
            </a:extLst>
          </p:cNvPr>
          <p:cNvSpPr>
            <a:spLocks noGrp="1"/>
          </p:cNvSpPr>
          <p:nvPr>
            <p:ph sz="half" idx="2"/>
          </p:nvPr>
        </p:nvSpPr>
        <p:spPr>
          <a:xfrm>
            <a:off x="5431972" y="1974318"/>
            <a:ext cx="4911436" cy="4883681"/>
          </a:xfrm>
        </p:spPr>
        <p:txBody>
          <a:bodyPr>
            <a:noAutofit/>
          </a:bodyPr>
          <a:lstStyle/>
          <a:p>
            <a:r>
              <a:rPr lang="en-GB" sz="3200" dirty="0"/>
              <a:t>2D Chemical simulation.</a:t>
            </a:r>
          </a:p>
          <a:p>
            <a:r>
              <a:rPr lang="en-GB" sz="3200" dirty="0"/>
              <a:t>Particles react ‘chemically’ when they collide.</a:t>
            </a:r>
          </a:p>
          <a:p>
            <a:r>
              <a:rPr lang="en-GB" sz="3200" dirty="0"/>
              <a:t>Closed boundary forms, like a cell wall, enclosing the (triangular) catalyst.</a:t>
            </a:r>
          </a:p>
          <a:p>
            <a:r>
              <a:rPr lang="en-GB" sz="3200" dirty="0"/>
              <a:t>The system acts to maintain this </a:t>
            </a:r>
            <a:r>
              <a:rPr lang="en-GB" sz="3200" i="1" dirty="0"/>
              <a:t>unity</a:t>
            </a:r>
            <a:r>
              <a:rPr lang="en-GB" sz="3200" dirty="0"/>
              <a:t>.</a:t>
            </a:r>
          </a:p>
        </p:txBody>
      </p:sp>
    </p:spTree>
    <p:extLst>
      <p:ext uri="{BB962C8B-B14F-4D97-AF65-F5344CB8AC3E}">
        <p14:creationId xmlns:p14="http://schemas.microsoft.com/office/powerpoint/2010/main" val="6189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43EA-C617-7EC1-9D28-21CEEF6A00EA}"/>
              </a:ext>
            </a:extLst>
          </p:cNvPr>
          <p:cNvSpPr>
            <a:spLocks noGrp="1"/>
          </p:cNvSpPr>
          <p:nvPr>
            <p:ph type="title"/>
          </p:nvPr>
        </p:nvSpPr>
        <p:spPr/>
        <p:txBody>
          <a:bodyPr>
            <a:normAutofit/>
          </a:bodyPr>
          <a:lstStyle/>
          <a:p>
            <a:r>
              <a:rPr lang="en-US" sz="4000" b="1" dirty="0">
                <a:latin typeface="American Typewriter" panose="02090604020004020304" pitchFamily="18" charset="77"/>
              </a:rPr>
              <a:t>Information / Event Horizon</a:t>
            </a:r>
          </a:p>
        </p:txBody>
      </p:sp>
      <p:pic>
        <p:nvPicPr>
          <p:cNvPr id="7" name="Content Placeholder 6">
            <a:extLst>
              <a:ext uri="{FF2B5EF4-FFF2-40B4-BE49-F238E27FC236}">
                <a16:creationId xmlns:a16="http://schemas.microsoft.com/office/drawing/2014/main" id="{9F8595BD-9BEB-BF0D-7EA9-E3F62913893E}"/>
              </a:ext>
            </a:extLst>
          </p:cNvPr>
          <p:cNvPicPr>
            <a:picLocks noGrp="1" noChangeAspect="1"/>
          </p:cNvPicPr>
          <p:nvPr>
            <p:ph sz="half" idx="1"/>
          </p:nvPr>
        </p:nvPicPr>
        <p:blipFill rotWithShape="1">
          <a:blip r:embed="rId3"/>
          <a:srcRect l="10628" r="9759"/>
          <a:stretch/>
        </p:blipFill>
        <p:spPr>
          <a:xfrm>
            <a:off x="8947396" y="831273"/>
            <a:ext cx="3143755" cy="3036129"/>
          </a:xfrm>
        </p:spPr>
      </p:pic>
      <p:sp>
        <p:nvSpPr>
          <p:cNvPr id="4" name="Content Placeholder 3">
            <a:extLst>
              <a:ext uri="{FF2B5EF4-FFF2-40B4-BE49-F238E27FC236}">
                <a16:creationId xmlns:a16="http://schemas.microsoft.com/office/drawing/2014/main" id="{DF12CC67-85EC-8970-7A9A-EFFEA9BE3A8F}"/>
              </a:ext>
            </a:extLst>
          </p:cNvPr>
          <p:cNvSpPr>
            <a:spLocks noGrp="1"/>
          </p:cNvSpPr>
          <p:nvPr>
            <p:ph sz="half" idx="2"/>
          </p:nvPr>
        </p:nvSpPr>
        <p:spPr>
          <a:xfrm>
            <a:off x="838200" y="1792013"/>
            <a:ext cx="7547263" cy="4844313"/>
          </a:xfrm>
        </p:spPr>
        <p:txBody>
          <a:bodyPr>
            <a:normAutofit/>
          </a:bodyPr>
          <a:lstStyle/>
          <a:p>
            <a:pPr>
              <a:lnSpc>
                <a:spcPct val="100000"/>
              </a:lnSpc>
              <a:spcBef>
                <a:spcPts val="0"/>
              </a:spcBef>
              <a:defRPr/>
            </a:pPr>
            <a:r>
              <a:rPr lang="en-GB" sz="3200" dirty="0">
                <a:effectLst/>
              </a:rPr>
              <a:t>Communicative interactions are not </a:t>
            </a:r>
            <a:r>
              <a:rPr lang="en-GB" sz="3200" b="1" dirty="0">
                <a:effectLst/>
              </a:rPr>
              <a:t>informative</a:t>
            </a:r>
            <a:r>
              <a:rPr lang="en-GB" sz="3200" b="1" dirty="0"/>
              <a:t> </a:t>
            </a:r>
            <a:r>
              <a:rPr lang="en-GB" sz="3200" dirty="0"/>
              <a:t>(but can be causal).</a:t>
            </a:r>
          </a:p>
          <a:p>
            <a:pPr>
              <a:lnSpc>
                <a:spcPct val="100000"/>
              </a:lnSpc>
              <a:spcBef>
                <a:spcPts val="0"/>
              </a:spcBef>
              <a:defRPr/>
            </a:pPr>
            <a:r>
              <a:rPr lang="en-GB" sz="3200" dirty="0"/>
              <a:t>Hence, there can be no internal symbolic </a:t>
            </a:r>
            <a:r>
              <a:rPr lang="en-GB" sz="3200" b="1" dirty="0"/>
              <a:t>representations</a:t>
            </a:r>
            <a:r>
              <a:rPr lang="en-GB" sz="3200" dirty="0"/>
              <a:t> of the external world in any meaningful sense.</a:t>
            </a:r>
          </a:p>
          <a:p>
            <a:pPr>
              <a:lnSpc>
                <a:spcPct val="100000"/>
              </a:lnSpc>
              <a:spcBef>
                <a:spcPts val="0"/>
              </a:spcBef>
              <a:defRPr/>
            </a:pPr>
            <a:r>
              <a:rPr lang="en-US" sz="3200" dirty="0"/>
              <a:t>We can, of course, look inside brains </a:t>
            </a:r>
            <a:br>
              <a:rPr lang="en-US" sz="3200" dirty="0"/>
            </a:br>
            <a:r>
              <a:rPr lang="en-US" sz="3200" dirty="0"/>
              <a:t>(e.g. CT scans). But who is the observer? </a:t>
            </a:r>
          </a:p>
          <a:p>
            <a:pPr marL="0" indent="0">
              <a:lnSpc>
                <a:spcPct val="100000"/>
              </a:lnSpc>
              <a:spcBef>
                <a:spcPts val="0"/>
              </a:spcBef>
              <a:buNone/>
              <a:defRPr/>
            </a:pPr>
            <a:endParaRPr lang="en-GB"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pic>
        <p:nvPicPr>
          <p:cNvPr id="3076" name="Picture 4" descr="Taking a sharper look at the M87 black hole">
            <a:extLst>
              <a:ext uri="{FF2B5EF4-FFF2-40B4-BE49-F238E27FC236}">
                <a16:creationId xmlns:a16="http://schemas.microsoft.com/office/drawing/2014/main" id="{E8437C4E-A084-7EE2-77FF-C855F4A4FB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71" t="11582" r="25434" b="11994"/>
          <a:stretch/>
        </p:blipFill>
        <p:spPr bwMode="auto">
          <a:xfrm>
            <a:off x="8953098" y="3655773"/>
            <a:ext cx="3138053" cy="3152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1839FE-C907-871B-5A45-9E39C788E8AF}"/>
              </a:ext>
            </a:extLst>
          </p:cNvPr>
          <p:cNvSpPr txBox="1"/>
          <p:nvPr/>
        </p:nvSpPr>
        <p:spPr>
          <a:xfrm>
            <a:off x="10992773" y="843240"/>
            <a:ext cx="1098378" cy="369332"/>
          </a:xfrm>
          <a:prstGeom prst="rect">
            <a:avLst/>
          </a:prstGeom>
          <a:noFill/>
        </p:spPr>
        <p:txBody>
          <a:bodyPr wrap="none" rtlCol="0">
            <a:spAutoFit/>
          </a:bodyPr>
          <a:lstStyle/>
          <a:p>
            <a:r>
              <a:rPr lang="en-US" dirty="0">
                <a:solidFill>
                  <a:schemeClr val="bg1"/>
                </a:solidFill>
              </a:rPr>
              <a:t>single cell</a:t>
            </a:r>
          </a:p>
        </p:txBody>
      </p:sp>
      <p:sp>
        <p:nvSpPr>
          <p:cNvPr id="9" name="TextBox 8">
            <a:extLst>
              <a:ext uri="{FF2B5EF4-FFF2-40B4-BE49-F238E27FC236}">
                <a16:creationId xmlns:a16="http://schemas.microsoft.com/office/drawing/2014/main" id="{505218FA-3A5D-1F7A-DC44-DB73484D356B}"/>
              </a:ext>
            </a:extLst>
          </p:cNvPr>
          <p:cNvSpPr txBox="1"/>
          <p:nvPr/>
        </p:nvSpPr>
        <p:spPr>
          <a:xfrm>
            <a:off x="10239362" y="6439227"/>
            <a:ext cx="1848583" cy="369332"/>
          </a:xfrm>
          <a:prstGeom prst="rect">
            <a:avLst/>
          </a:prstGeom>
          <a:noFill/>
        </p:spPr>
        <p:txBody>
          <a:bodyPr wrap="none" rtlCol="0">
            <a:spAutoFit/>
          </a:bodyPr>
          <a:lstStyle/>
          <a:p>
            <a:r>
              <a:rPr lang="en-US" dirty="0">
                <a:solidFill>
                  <a:schemeClr val="bg1"/>
                </a:solidFill>
              </a:rPr>
              <a:t>black hole in M87</a:t>
            </a:r>
          </a:p>
        </p:txBody>
      </p:sp>
    </p:spTree>
    <p:extLst>
      <p:ext uri="{BB962C8B-B14F-4D97-AF65-F5344CB8AC3E}">
        <p14:creationId xmlns:p14="http://schemas.microsoft.com/office/powerpoint/2010/main" val="1892909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0182F7-10B6-A451-48CC-5D46CCEF31C1}"/>
              </a:ext>
            </a:extLst>
          </p:cNvPr>
          <p:cNvSpPr txBox="1"/>
          <p:nvPr/>
        </p:nvSpPr>
        <p:spPr>
          <a:xfrm>
            <a:off x="1995054" y="2967335"/>
            <a:ext cx="7758545" cy="2954655"/>
          </a:xfrm>
          <a:prstGeom prst="rect">
            <a:avLst/>
          </a:prstGeom>
          <a:noFill/>
        </p:spPr>
        <p:txBody>
          <a:bodyPr wrap="square" rtlCol="0">
            <a:spAutoFit/>
          </a:bodyPr>
          <a:lstStyle/>
          <a:p>
            <a:r>
              <a:rPr lang="en-GB" sz="2800" i="1" dirty="0">
                <a:effectLst/>
                <a:latin typeface="Georgia" panose="02040502050405020303" pitchFamily="18" charset="0"/>
              </a:rPr>
              <a:t>A distinction is drawn by arranging a boundary with separate sides so that a point on one side cannot reach the other side without crossing the boundary. </a:t>
            </a:r>
          </a:p>
          <a:p>
            <a:endParaRPr lang="en-GB" sz="2800" i="1" dirty="0">
              <a:latin typeface="Georgia" panose="02040502050405020303" pitchFamily="18" charset="0"/>
            </a:endParaRPr>
          </a:p>
          <a:p>
            <a:r>
              <a:rPr lang="en-GB" sz="2800" dirty="0">
                <a:latin typeface="Georgia" panose="02040502050405020303" pitchFamily="18" charset="0"/>
              </a:rPr>
              <a:t>G. Spencer Brown, Laws of Form (1969)</a:t>
            </a:r>
            <a:r>
              <a:rPr lang="en-GB" sz="2800" dirty="0">
                <a:effectLst/>
                <a:latin typeface="Georgia" panose="02040502050405020303" pitchFamily="18" charset="0"/>
              </a:rPr>
              <a:t> </a:t>
            </a:r>
            <a:endParaRPr lang="en-GB" sz="2800" dirty="0"/>
          </a:p>
          <a:p>
            <a:endParaRPr lang="en-US" dirty="0"/>
          </a:p>
        </p:txBody>
      </p:sp>
    </p:spTree>
    <p:extLst>
      <p:ext uri="{BB962C8B-B14F-4D97-AF65-F5344CB8AC3E}">
        <p14:creationId xmlns:p14="http://schemas.microsoft.com/office/powerpoint/2010/main" val="691958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0ECBF-663D-A291-3CDC-9E3FD090FF5C}"/>
              </a:ext>
            </a:extLst>
          </p:cNvPr>
          <p:cNvSpPr>
            <a:spLocks noGrp="1"/>
          </p:cNvSpPr>
          <p:nvPr>
            <p:ph type="title"/>
          </p:nvPr>
        </p:nvSpPr>
        <p:spPr/>
        <p:txBody>
          <a:bodyPr/>
          <a:lstStyle/>
          <a:p>
            <a:r>
              <a:rPr lang="en-US" b="1" dirty="0">
                <a:latin typeface="American Typewriter" panose="02090604020004020304" pitchFamily="18" charset="77"/>
              </a:rPr>
              <a:t>Crossing the Boundary</a:t>
            </a:r>
            <a:endParaRPr lang="en-US" dirty="0"/>
          </a:p>
        </p:txBody>
      </p:sp>
      <p:sp>
        <p:nvSpPr>
          <p:cNvPr id="3" name="Content Placeholder 2">
            <a:extLst>
              <a:ext uri="{FF2B5EF4-FFF2-40B4-BE49-F238E27FC236}">
                <a16:creationId xmlns:a16="http://schemas.microsoft.com/office/drawing/2014/main" id="{F00B9603-0A26-A0B0-BD4F-FCFBEE9FE4FD}"/>
              </a:ext>
            </a:extLst>
          </p:cNvPr>
          <p:cNvSpPr>
            <a:spLocks noGrp="1"/>
          </p:cNvSpPr>
          <p:nvPr>
            <p:ph idx="1"/>
          </p:nvPr>
        </p:nvSpPr>
        <p:spPr/>
        <p:txBody>
          <a:bodyPr/>
          <a:lstStyle/>
          <a:p>
            <a:r>
              <a:rPr lang="en-GB" sz="3200" dirty="0">
                <a:effectLst/>
              </a:rPr>
              <a:t>Structural coupling is the relationship between an a</a:t>
            </a:r>
            <a:r>
              <a:rPr lang="en-GB" sz="3200" dirty="0"/>
              <a:t>utopoietic</a:t>
            </a:r>
            <a:r>
              <a:rPr lang="en-GB" sz="3200" b="1" dirty="0"/>
              <a:t> </a:t>
            </a:r>
            <a:r>
              <a:rPr lang="en-GB" sz="3200" dirty="0">
                <a:effectLst/>
              </a:rPr>
              <a:t>system and its environment. </a:t>
            </a:r>
          </a:p>
          <a:p>
            <a:r>
              <a:rPr lang="en-GB" sz="3200" dirty="0">
                <a:effectLst/>
              </a:rPr>
              <a:t>If an organism is able to continue functioning as a living autopoietic unity, it must be coupled to its medium. </a:t>
            </a:r>
          </a:p>
          <a:p>
            <a:r>
              <a:rPr lang="en-GB" sz="3200" dirty="0">
                <a:effectLst/>
              </a:rPr>
              <a:t>structural coupling is the building block of all human and animal interactions. </a:t>
            </a:r>
            <a:endParaRPr lang="en-GB" sz="3200" dirty="0"/>
          </a:p>
          <a:p>
            <a:endParaRPr lang="en-US" dirty="0"/>
          </a:p>
        </p:txBody>
      </p:sp>
    </p:spTree>
    <p:extLst>
      <p:ext uri="{BB962C8B-B14F-4D97-AF65-F5344CB8AC3E}">
        <p14:creationId xmlns:p14="http://schemas.microsoft.com/office/powerpoint/2010/main" val="2960798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e Brains Blog">
            <a:extLst>
              <a:ext uri="{FF2B5EF4-FFF2-40B4-BE49-F238E27FC236}">
                <a16:creationId xmlns:a16="http://schemas.microsoft.com/office/drawing/2014/main" id="{55506BF5-4AC2-E598-5A1C-EB203553D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9055" y="1926215"/>
            <a:ext cx="4862945" cy="4297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00E9FC-CE77-733E-C122-F75F807B4326}"/>
              </a:ext>
            </a:extLst>
          </p:cNvPr>
          <p:cNvSpPr>
            <a:spLocks noGrp="1"/>
          </p:cNvSpPr>
          <p:nvPr>
            <p:ph type="title"/>
          </p:nvPr>
        </p:nvSpPr>
        <p:spPr/>
        <p:txBody>
          <a:bodyPr/>
          <a:lstStyle/>
          <a:p>
            <a:r>
              <a:rPr lang="en-US" b="1" dirty="0">
                <a:latin typeface="American Typewriter" panose="02090604020004020304" pitchFamily="18" charset="77"/>
              </a:rPr>
              <a:t>Global Workspace Theory</a:t>
            </a:r>
            <a:br>
              <a:rPr lang="en-US" dirty="0"/>
            </a:br>
            <a:r>
              <a:rPr lang="en-US" sz="3200" dirty="0">
                <a:latin typeface="American Typewriter" panose="02090604020004020304" pitchFamily="18" charset="77"/>
              </a:rPr>
              <a:t>Bernard </a:t>
            </a:r>
            <a:r>
              <a:rPr lang="en-US" sz="3200" dirty="0" err="1">
                <a:latin typeface="American Typewriter" panose="02090604020004020304" pitchFamily="18" charset="77"/>
              </a:rPr>
              <a:t>Baars</a:t>
            </a:r>
            <a:r>
              <a:rPr lang="en-US" sz="3200" dirty="0">
                <a:latin typeface="American Typewriter" panose="02090604020004020304" pitchFamily="18" charset="77"/>
              </a:rPr>
              <a:t>, 1988</a:t>
            </a:r>
            <a:endParaRPr lang="en-US"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899B20FA-8271-B680-EB57-D4F26DD0AD99}"/>
              </a:ext>
            </a:extLst>
          </p:cNvPr>
          <p:cNvSpPr>
            <a:spLocks noGrp="1"/>
          </p:cNvSpPr>
          <p:nvPr>
            <p:ph idx="1"/>
          </p:nvPr>
        </p:nvSpPr>
        <p:spPr>
          <a:xfrm>
            <a:off x="616526" y="1926214"/>
            <a:ext cx="7058891" cy="4931785"/>
          </a:xfrm>
        </p:spPr>
        <p:txBody>
          <a:bodyPr>
            <a:normAutofit/>
          </a:bodyPr>
          <a:lstStyle/>
          <a:p>
            <a:r>
              <a:rPr lang="en-GB" dirty="0">
                <a:solidFill>
                  <a:srgbClr val="202122"/>
                </a:solidFill>
              </a:rPr>
              <a:t>I</a:t>
            </a:r>
            <a:r>
              <a:rPr lang="en-GB" b="0" i="0" u="none" strike="noStrike" dirty="0">
                <a:solidFill>
                  <a:srgbClr val="202122"/>
                </a:solidFill>
                <a:effectLst/>
              </a:rPr>
              <a:t>nspired by early </a:t>
            </a:r>
            <a:r>
              <a:rPr lang="en-GB" b="1" i="0" u="none" strike="noStrike" dirty="0">
                <a:solidFill>
                  <a:srgbClr val="202122"/>
                </a:solidFill>
                <a:effectLst/>
              </a:rPr>
              <a:t>symbolic</a:t>
            </a:r>
            <a:r>
              <a:rPr lang="en-GB" b="0" i="0" u="none" strike="noStrike" dirty="0">
                <a:solidFill>
                  <a:srgbClr val="202122"/>
                </a:solidFill>
                <a:effectLst/>
              </a:rPr>
              <a:t> AI blackboard architectures where the workspace allows programs to exchange information.</a:t>
            </a:r>
          </a:p>
          <a:p>
            <a:r>
              <a:rPr lang="en-GB" dirty="0">
                <a:solidFill>
                  <a:srgbClr val="212121"/>
                </a:solidFill>
                <a:effectLst/>
              </a:rPr>
              <a:t>Consciousness is a dynamic workspace that enables competition and cooperation. </a:t>
            </a:r>
          </a:p>
          <a:p>
            <a:r>
              <a:rPr lang="en-GB" dirty="0">
                <a:solidFill>
                  <a:srgbClr val="212121"/>
                </a:solidFill>
                <a:effectLst/>
              </a:rPr>
              <a:t>Matches introspective experience of a ‘theatre of the mind’ and focus of attention.</a:t>
            </a:r>
            <a:endParaRPr lang="en-GB" dirty="0"/>
          </a:p>
          <a:p>
            <a:r>
              <a:rPr lang="en-GB" b="0" i="0" u="none" strike="noStrike" dirty="0">
                <a:solidFill>
                  <a:srgbClr val="202122"/>
                </a:solidFill>
                <a:effectLst/>
              </a:rPr>
              <a:t>Approximately – Workspace contents correspond to whatever we are conscious of.</a:t>
            </a:r>
          </a:p>
          <a:p>
            <a:r>
              <a:rPr lang="en-GB" sz="2800" dirty="0">
                <a:solidFill>
                  <a:srgbClr val="212121"/>
                </a:solidFill>
                <a:effectLst/>
              </a:rPr>
              <a:t>consistent with sequential stream of consciousness</a:t>
            </a:r>
          </a:p>
          <a:p>
            <a:endParaRPr lang="en-US" dirty="0"/>
          </a:p>
        </p:txBody>
      </p:sp>
    </p:spTree>
    <p:extLst>
      <p:ext uri="{BB962C8B-B14F-4D97-AF65-F5344CB8AC3E}">
        <p14:creationId xmlns:p14="http://schemas.microsoft.com/office/powerpoint/2010/main" val="1262450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40A8F1-4A87-744E-7D4B-D715276BC926}"/>
              </a:ext>
            </a:extLst>
          </p:cNvPr>
          <p:cNvPicPr>
            <a:picLocks noChangeAspect="1"/>
          </p:cNvPicPr>
          <p:nvPr/>
        </p:nvPicPr>
        <p:blipFill>
          <a:blip r:embed="rId2"/>
          <a:stretch>
            <a:fillRect/>
          </a:stretch>
        </p:blipFill>
        <p:spPr>
          <a:xfrm>
            <a:off x="7815901" y="2562155"/>
            <a:ext cx="4376099" cy="3111500"/>
          </a:xfrm>
          <a:prstGeom prst="rect">
            <a:avLst/>
          </a:prstGeom>
        </p:spPr>
      </p:pic>
      <p:sp>
        <p:nvSpPr>
          <p:cNvPr id="2" name="Title 1">
            <a:extLst>
              <a:ext uri="{FF2B5EF4-FFF2-40B4-BE49-F238E27FC236}">
                <a16:creationId xmlns:a16="http://schemas.microsoft.com/office/drawing/2014/main" id="{9F889152-BF2E-FF55-8C82-0E89F8654472}"/>
              </a:ext>
            </a:extLst>
          </p:cNvPr>
          <p:cNvSpPr>
            <a:spLocks noGrp="1"/>
          </p:cNvSpPr>
          <p:nvPr>
            <p:ph type="title"/>
          </p:nvPr>
        </p:nvSpPr>
        <p:spPr/>
        <p:txBody>
          <a:bodyPr>
            <a:normAutofit fontScale="90000"/>
          </a:bodyPr>
          <a:lstStyle/>
          <a:p>
            <a:r>
              <a:rPr lang="en-US" b="1" dirty="0">
                <a:latin typeface="American Typewriter" panose="02090604020004020304" pitchFamily="18" charset="77"/>
              </a:rPr>
              <a:t>Integrated Information Theory (IIT)</a:t>
            </a:r>
            <a:br>
              <a:rPr lang="en-US" b="1" dirty="0">
                <a:latin typeface="American Typewriter" panose="02090604020004020304" pitchFamily="18" charset="77"/>
              </a:rPr>
            </a:br>
            <a:r>
              <a:rPr lang="en-GB" sz="3600" b="0" i="0" u="none" strike="noStrike" dirty="0">
                <a:effectLst/>
                <a:latin typeface="American Typewriter" panose="02090604020004020304" pitchFamily="18" charset="77"/>
              </a:rPr>
              <a:t>Giulio Tononi</a:t>
            </a:r>
            <a:r>
              <a:rPr lang="en-GB" sz="3600" dirty="0">
                <a:solidFill>
                  <a:srgbClr val="202122"/>
                </a:solidFill>
                <a:latin typeface="American Typewriter" panose="02090604020004020304" pitchFamily="18" charset="77"/>
              </a:rPr>
              <a:t>,</a:t>
            </a:r>
            <a:r>
              <a:rPr lang="en-GB" sz="3600" b="0" i="0" u="none" strike="noStrike" dirty="0">
                <a:solidFill>
                  <a:srgbClr val="202122"/>
                </a:solidFill>
                <a:effectLst/>
                <a:latin typeface="American Typewriter" panose="02090604020004020304" pitchFamily="18" charset="77"/>
              </a:rPr>
              <a:t> 2004</a:t>
            </a:r>
            <a:endParaRPr lang="en-US"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6F8A7B62-069A-E565-5DCA-AF9321BD5750}"/>
              </a:ext>
            </a:extLst>
          </p:cNvPr>
          <p:cNvSpPr>
            <a:spLocks noGrp="1"/>
          </p:cNvSpPr>
          <p:nvPr>
            <p:ph idx="1"/>
          </p:nvPr>
        </p:nvSpPr>
        <p:spPr>
          <a:xfrm>
            <a:off x="838200" y="1825624"/>
            <a:ext cx="7810500" cy="5032375"/>
          </a:xfrm>
        </p:spPr>
        <p:txBody>
          <a:bodyPr>
            <a:normAutofit/>
          </a:bodyPr>
          <a:lstStyle/>
          <a:p>
            <a:r>
              <a:rPr lang="en-GB" sz="3200" b="1" i="0" u="none" strike="noStrike" dirty="0">
                <a:solidFill>
                  <a:srgbClr val="202122"/>
                </a:solidFill>
                <a:effectLst/>
              </a:rPr>
              <a:t>IIT</a:t>
            </a:r>
            <a:r>
              <a:rPr lang="en-GB" sz="3200" b="0" i="0" u="none" strike="noStrike" dirty="0">
                <a:solidFill>
                  <a:srgbClr val="202122"/>
                </a:solidFill>
                <a:effectLst/>
              </a:rPr>
              <a:t> proposes a mathematical model of consciousness.</a:t>
            </a:r>
          </a:p>
          <a:p>
            <a:r>
              <a:rPr lang="en-GB" sz="3200" b="1" i="0" u="none" strike="noStrike" dirty="0">
                <a:solidFill>
                  <a:srgbClr val="222222"/>
                </a:solidFill>
                <a:effectLst/>
              </a:rPr>
              <a:t>IIT 2.0 </a:t>
            </a:r>
            <a:r>
              <a:rPr lang="en-GB" sz="3200" b="0" i="0" u="none" strike="noStrike" dirty="0">
                <a:solidFill>
                  <a:srgbClr val="222222"/>
                </a:solidFill>
                <a:effectLst/>
              </a:rPr>
              <a:t>computes </a:t>
            </a:r>
            <a:r>
              <a:rPr lang="en-GB" sz="3200" b="1" i="0" u="none" strike="noStrike" dirty="0">
                <a:solidFill>
                  <a:srgbClr val="222222"/>
                </a:solidFill>
                <a:effectLst/>
              </a:rPr>
              <a:t>mutual information</a:t>
            </a:r>
            <a:r>
              <a:rPr lang="en-GB" sz="3200" b="0" i="0" u="none" strike="noStrike" dirty="0">
                <a:solidFill>
                  <a:srgbClr val="222222"/>
                </a:solidFill>
                <a:effectLst/>
              </a:rPr>
              <a:t>, I, between the system’s past and present states</a:t>
            </a:r>
            <a:r>
              <a:rPr lang="en-GB" sz="3200" dirty="0">
                <a:solidFill>
                  <a:srgbClr val="202122"/>
                </a:solidFill>
              </a:rPr>
              <a:t>.</a:t>
            </a:r>
            <a:endParaRPr lang="en-GB" sz="3200" b="0" i="0" u="none" strike="noStrike" dirty="0">
              <a:solidFill>
                <a:srgbClr val="202122"/>
              </a:solidFill>
              <a:effectLst/>
            </a:endParaRPr>
          </a:p>
          <a:p>
            <a:r>
              <a:rPr lang="en-GB" sz="3200" b="1" i="0" u="none" strike="noStrike" dirty="0">
                <a:solidFill>
                  <a:srgbClr val="000000"/>
                </a:solidFill>
                <a:effectLst/>
              </a:rPr>
              <a:t>IIT 3.0 </a:t>
            </a:r>
            <a:r>
              <a:rPr lang="en-GB" sz="3200" b="0" i="0" u="none" strike="noStrike" dirty="0">
                <a:solidFill>
                  <a:srgbClr val="000000"/>
                </a:solidFill>
                <a:effectLst/>
              </a:rPr>
              <a:t>proposes the </a:t>
            </a:r>
            <a:r>
              <a:rPr lang="el-GR" sz="3200" b="0" i="0" u="none" strike="noStrike" dirty="0">
                <a:solidFill>
                  <a:srgbClr val="202122"/>
                </a:solidFill>
                <a:effectLst/>
              </a:rPr>
              <a:t>Φ </a:t>
            </a:r>
            <a:r>
              <a:rPr lang="en-GB" sz="3200" b="0" i="0" u="none" strike="noStrike" dirty="0">
                <a:solidFill>
                  <a:srgbClr val="202122"/>
                </a:solidFill>
                <a:effectLst/>
              </a:rPr>
              <a:t>(</a:t>
            </a:r>
            <a:r>
              <a:rPr lang="en-GB" sz="3200" b="0" i="0" u="none" strike="noStrike" dirty="0">
                <a:solidFill>
                  <a:srgbClr val="000000"/>
                </a:solidFill>
                <a:effectLst/>
              </a:rPr>
              <a:t>phi) metric to quantify consciousness.</a:t>
            </a:r>
            <a:endParaRPr lang="en-GB" sz="3200" b="0" i="0" u="none" strike="noStrike" dirty="0">
              <a:solidFill>
                <a:srgbClr val="202122"/>
              </a:solidFill>
              <a:effectLst/>
            </a:endParaRPr>
          </a:p>
          <a:p>
            <a:r>
              <a:rPr lang="en-GB" sz="3200" b="0" i="0" u="none" strike="noStrike" dirty="0">
                <a:solidFill>
                  <a:srgbClr val="202122"/>
                </a:solidFill>
                <a:effectLst/>
              </a:rPr>
              <a:t>However, calculation of </a:t>
            </a:r>
            <a:r>
              <a:rPr lang="el-GR" sz="3200" b="0" i="0" u="none" strike="noStrike" dirty="0">
                <a:solidFill>
                  <a:srgbClr val="202122"/>
                </a:solidFill>
                <a:effectLst/>
              </a:rPr>
              <a:t>Φ</a:t>
            </a:r>
            <a:r>
              <a:rPr lang="en-GB" sz="3200" dirty="0">
                <a:solidFill>
                  <a:srgbClr val="202122"/>
                </a:solidFill>
              </a:rPr>
              <a:t> </a:t>
            </a:r>
            <a:r>
              <a:rPr lang="en-GB" sz="3200" b="0" i="0" u="none" strike="noStrike" dirty="0">
                <a:solidFill>
                  <a:srgbClr val="202122"/>
                </a:solidFill>
                <a:effectLst/>
              </a:rPr>
              <a:t>is computationally intractable.</a:t>
            </a:r>
          </a:p>
          <a:p>
            <a:endParaRPr lang="en-GB" b="0" i="0" u="none" strike="noStrike" dirty="0">
              <a:solidFill>
                <a:srgbClr val="202122"/>
              </a:solidFill>
              <a:effectLst/>
              <a:latin typeface="Arial" panose="020B0604020202020204" pitchFamily="34" charset="0"/>
            </a:endParaRPr>
          </a:p>
          <a:p>
            <a:endParaRPr lang="en-US" dirty="0"/>
          </a:p>
        </p:txBody>
      </p:sp>
      <p:sp>
        <p:nvSpPr>
          <p:cNvPr id="6" name="TextBox 5">
            <a:extLst>
              <a:ext uri="{FF2B5EF4-FFF2-40B4-BE49-F238E27FC236}">
                <a16:creationId xmlns:a16="http://schemas.microsoft.com/office/drawing/2014/main" id="{965C8EB4-2A56-4A91-EB51-A162873E9978}"/>
              </a:ext>
            </a:extLst>
          </p:cNvPr>
          <p:cNvSpPr txBox="1"/>
          <p:nvPr/>
        </p:nvSpPr>
        <p:spPr>
          <a:xfrm>
            <a:off x="9004300" y="1928917"/>
            <a:ext cx="2349500" cy="707886"/>
          </a:xfrm>
          <a:prstGeom prst="rect">
            <a:avLst/>
          </a:prstGeom>
          <a:noFill/>
        </p:spPr>
        <p:txBody>
          <a:bodyPr wrap="square" rtlCol="0">
            <a:spAutoFit/>
          </a:bodyPr>
          <a:lstStyle/>
          <a:p>
            <a:r>
              <a:rPr lang="en-US" sz="2000" i="1" dirty="0"/>
              <a:t>Mutual information across brain states</a:t>
            </a:r>
          </a:p>
        </p:txBody>
      </p:sp>
    </p:spTree>
    <p:extLst>
      <p:ext uri="{BB962C8B-B14F-4D97-AF65-F5344CB8AC3E}">
        <p14:creationId xmlns:p14="http://schemas.microsoft.com/office/powerpoint/2010/main" val="1032771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E263-8AE2-28B5-AD1D-F94D67A12443}"/>
              </a:ext>
            </a:extLst>
          </p:cNvPr>
          <p:cNvSpPr>
            <a:spLocks noGrp="1"/>
          </p:cNvSpPr>
          <p:nvPr>
            <p:ph type="title"/>
          </p:nvPr>
        </p:nvSpPr>
        <p:spPr/>
        <p:txBody>
          <a:bodyPr/>
          <a:lstStyle/>
          <a:p>
            <a:r>
              <a:rPr lang="en-US" b="1" dirty="0">
                <a:latin typeface="American Typewriter" panose="02090604020004020304" pitchFamily="18" charset="77"/>
              </a:rPr>
              <a:t>Multiple Drafts Model (</a:t>
            </a:r>
            <a:r>
              <a:rPr lang="en-US" b="1" dirty="0" err="1">
                <a:latin typeface="American Typewriter" panose="02090604020004020304" pitchFamily="18" charset="77"/>
              </a:rPr>
              <a:t>Dennet</a:t>
            </a:r>
            <a:r>
              <a:rPr lang="en-US" b="1" dirty="0">
                <a:latin typeface="American Typewriter" panose="02090604020004020304" pitchFamily="18" charset="77"/>
              </a:rPr>
              <a:t>)</a:t>
            </a:r>
          </a:p>
        </p:txBody>
      </p:sp>
      <p:sp>
        <p:nvSpPr>
          <p:cNvPr id="3" name="Content Placeholder 2">
            <a:extLst>
              <a:ext uri="{FF2B5EF4-FFF2-40B4-BE49-F238E27FC236}">
                <a16:creationId xmlns:a16="http://schemas.microsoft.com/office/drawing/2014/main" id="{A3314B07-BF67-02FC-E734-0B2FD081A489}"/>
              </a:ext>
            </a:extLst>
          </p:cNvPr>
          <p:cNvSpPr>
            <a:spLocks noGrp="1"/>
          </p:cNvSpPr>
          <p:nvPr>
            <p:ph idx="1"/>
          </p:nvPr>
        </p:nvSpPr>
        <p:spPr>
          <a:xfrm>
            <a:off x="838200" y="1911350"/>
            <a:ext cx="6483350" cy="4351338"/>
          </a:xfrm>
        </p:spPr>
        <p:txBody>
          <a:bodyPr>
            <a:normAutofit/>
          </a:bodyPr>
          <a:lstStyle/>
          <a:p>
            <a:r>
              <a:rPr lang="en-GB" sz="3200" b="0" i="0" u="none" strike="noStrike" dirty="0">
                <a:solidFill>
                  <a:srgbClr val="000000"/>
                </a:solidFill>
                <a:effectLst/>
              </a:rPr>
              <a:t>There is no ‘Cartesian Theatre’ in the brain.</a:t>
            </a:r>
          </a:p>
          <a:p>
            <a:r>
              <a:rPr lang="en-GB" sz="3200" b="0" i="0" u="none" strike="noStrike" dirty="0">
                <a:solidFill>
                  <a:srgbClr val="000000"/>
                </a:solidFill>
                <a:effectLst/>
              </a:rPr>
              <a:t>The work done by the imaginary homunculus in the Cartesian Theatre is broken up and distributed to different agencies in the brain.</a:t>
            </a:r>
          </a:p>
          <a:p>
            <a:r>
              <a:rPr lang="en-GB" sz="3200" b="0" i="0" u="none" strike="noStrike" dirty="0">
                <a:solidFill>
                  <a:srgbClr val="000000"/>
                </a:solidFill>
                <a:effectLst/>
              </a:rPr>
              <a:t>consciousness is not what it seems to be – a magic show illuminating an inner stage.</a:t>
            </a:r>
            <a:endParaRPr lang="en-US" sz="3200" dirty="0"/>
          </a:p>
        </p:txBody>
      </p:sp>
      <p:pic>
        <p:nvPicPr>
          <p:cNvPr id="2052" name="Picture 4" descr="The Numbskulls | Hazel Stainer">
            <a:extLst>
              <a:ext uri="{FF2B5EF4-FFF2-40B4-BE49-F238E27FC236}">
                <a16:creationId xmlns:a16="http://schemas.microsoft.com/office/drawing/2014/main" id="{DA346BC5-F088-0B26-CB25-C1AF5E42D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1550" y="2038350"/>
            <a:ext cx="4635500" cy="3695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5DD805-EB99-BD20-3CD2-F373F0E47726}"/>
              </a:ext>
            </a:extLst>
          </p:cNvPr>
          <p:cNvSpPr txBox="1"/>
          <p:nvPr/>
        </p:nvSpPr>
        <p:spPr>
          <a:xfrm>
            <a:off x="8204200" y="5861050"/>
            <a:ext cx="3051733" cy="461665"/>
          </a:xfrm>
          <a:prstGeom prst="rect">
            <a:avLst/>
          </a:prstGeom>
          <a:noFill/>
        </p:spPr>
        <p:txBody>
          <a:bodyPr wrap="none" rtlCol="0">
            <a:spAutoFit/>
          </a:bodyPr>
          <a:lstStyle/>
          <a:p>
            <a:r>
              <a:rPr lang="en-US" sz="2400" dirty="0"/>
              <a:t>The Numskulls (Beano)</a:t>
            </a:r>
          </a:p>
        </p:txBody>
      </p:sp>
    </p:spTree>
    <p:extLst>
      <p:ext uri="{BB962C8B-B14F-4D97-AF65-F5344CB8AC3E}">
        <p14:creationId xmlns:p14="http://schemas.microsoft.com/office/powerpoint/2010/main" val="3890676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0182F7-10B6-A451-48CC-5D46CCEF31C1}"/>
              </a:ext>
            </a:extLst>
          </p:cNvPr>
          <p:cNvSpPr txBox="1"/>
          <p:nvPr/>
        </p:nvSpPr>
        <p:spPr>
          <a:xfrm>
            <a:off x="831273" y="2052935"/>
            <a:ext cx="11208327" cy="4247317"/>
          </a:xfrm>
          <a:prstGeom prst="rect">
            <a:avLst/>
          </a:prstGeom>
          <a:noFill/>
        </p:spPr>
        <p:txBody>
          <a:bodyPr wrap="square" rtlCol="0">
            <a:spAutoFit/>
          </a:bodyPr>
          <a:lstStyle/>
          <a:p>
            <a:r>
              <a:rPr lang="en-US" sz="2400" i="1" dirty="0"/>
              <a:t>“</a:t>
            </a:r>
            <a:r>
              <a:rPr lang="en-GB" sz="2400" b="0" i="1" u="none" strike="noStrike" dirty="0">
                <a:solidFill>
                  <a:srgbClr val="000000"/>
                </a:solidFill>
                <a:effectLst/>
                <a:latin typeface="Lora" panose="020F0502020204030204" pitchFamily="34" charset="0"/>
              </a:rPr>
              <a:t>As the beating slowly normalized he'd think of how his heart, unlike him, was safely contained, away from the world, behind bone and inside skin, held by muscles and arteries in its place, carefully </a:t>
            </a:r>
            <a:r>
              <a:rPr lang="en-GB" sz="2400" b="0" i="1" u="none" strike="noStrike" dirty="0" err="1">
                <a:solidFill>
                  <a:srgbClr val="000000"/>
                </a:solidFill>
                <a:effectLst/>
                <a:latin typeface="Lora" panose="020F0502020204030204" pitchFamily="34" charset="0"/>
              </a:rPr>
              <a:t>off-center</a:t>
            </a:r>
            <a:r>
              <a:rPr lang="en-GB" sz="2400" b="0" i="1" u="none" strike="noStrike" dirty="0">
                <a:solidFill>
                  <a:srgbClr val="000000"/>
                </a:solidFill>
                <a:effectLst/>
                <a:latin typeface="Lora" panose="020F0502020204030204" pitchFamily="34" charset="0"/>
              </a:rPr>
              <a:t>, as if to artfully assert itself as source and creator, having grown the chest to hide in and to muffle and absorb—and, later, after innovating the brain and face and limbs, to convert into productive </a:t>
            </a:r>
            <a:r>
              <a:rPr lang="en-GB" sz="2400" b="0" i="1" u="none" strike="noStrike" dirty="0" err="1">
                <a:solidFill>
                  <a:srgbClr val="000000"/>
                </a:solidFill>
                <a:effectLst/>
                <a:latin typeface="Lora" panose="020F0502020204030204" pitchFamily="34" charset="0"/>
              </a:rPr>
              <a:t>behavior</a:t>
            </a:r>
            <a:r>
              <a:rPr lang="en-GB" sz="2400" b="0" i="1" u="none" strike="noStrike" dirty="0">
                <a:solidFill>
                  <a:srgbClr val="000000"/>
                </a:solidFill>
                <a:effectLst/>
                <a:latin typeface="Lora" panose="020F0502020204030204" pitchFamily="34" charset="0"/>
              </a:rPr>
              <a:t>—its uncontrollable, indefensible, unexplainable, embarrassing squeezing of itself.”</a:t>
            </a:r>
            <a:endParaRPr lang="en-US" sz="2400" i="1" dirty="0"/>
          </a:p>
          <a:p>
            <a:endParaRPr lang="en-GB" sz="2800" i="1" dirty="0">
              <a:latin typeface="Georgia" panose="02040502050405020303" pitchFamily="18" charset="0"/>
            </a:endParaRPr>
          </a:p>
          <a:p>
            <a:r>
              <a:rPr lang="en-GB" sz="2800" dirty="0">
                <a:effectLst/>
                <a:latin typeface="Georgia" panose="02040502050405020303" pitchFamily="18" charset="0"/>
              </a:rPr>
              <a:t>‘Cyber-consciousness’ from Tao Lin’s novel, ‘Taipei’ (2013)</a:t>
            </a:r>
          </a:p>
          <a:p>
            <a:endParaRPr lang="en-GB" sz="2800" dirty="0">
              <a:effectLst/>
              <a:latin typeface="Georgia" panose="02040502050405020303" pitchFamily="18" charset="0"/>
            </a:endParaRPr>
          </a:p>
          <a:p>
            <a:endParaRPr lang="en-US" dirty="0"/>
          </a:p>
        </p:txBody>
      </p:sp>
    </p:spTree>
    <p:extLst>
      <p:ext uri="{BB962C8B-B14F-4D97-AF65-F5344CB8AC3E}">
        <p14:creationId xmlns:p14="http://schemas.microsoft.com/office/powerpoint/2010/main" val="1629683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E0E752B-382A-9110-7D73-BF03F9897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321" y="1825625"/>
            <a:ext cx="4736679" cy="47099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F2A2B8-B4BB-B1DA-0EB4-36F972C16EC3}"/>
              </a:ext>
            </a:extLst>
          </p:cNvPr>
          <p:cNvSpPr>
            <a:spLocks noGrp="1"/>
          </p:cNvSpPr>
          <p:nvPr>
            <p:ph type="title"/>
          </p:nvPr>
        </p:nvSpPr>
        <p:spPr/>
        <p:txBody>
          <a:bodyPr/>
          <a:lstStyle/>
          <a:p>
            <a:r>
              <a:rPr lang="en-GB" b="1" i="0" u="none" strike="noStrike" dirty="0">
                <a:solidFill>
                  <a:srgbClr val="282828"/>
                </a:solidFill>
                <a:effectLst/>
                <a:latin typeface="American Typewriter" panose="02090604020004020304" pitchFamily="18" charset="77"/>
              </a:rPr>
              <a:t>Information Closure Theory</a:t>
            </a:r>
            <a:br>
              <a:rPr lang="en-GB" b="1" i="0" u="none" strike="noStrike" dirty="0">
                <a:solidFill>
                  <a:srgbClr val="282828"/>
                </a:solidFill>
                <a:effectLst/>
                <a:latin typeface="American Typewriter" panose="02090604020004020304" pitchFamily="18" charset="77"/>
              </a:rPr>
            </a:br>
            <a:r>
              <a:rPr lang="en-GB" sz="3200" i="0" u="none" strike="noStrike" dirty="0">
                <a:solidFill>
                  <a:srgbClr val="282828"/>
                </a:solidFill>
                <a:effectLst/>
                <a:latin typeface="American Typewriter" panose="02090604020004020304" pitchFamily="18" charset="77"/>
              </a:rPr>
              <a:t>Chang et al, 2020</a:t>
            </a:r>
            <a:endParaRPr lang="en-US"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075BB23E-EB82-0814-01DF-28FE76846AE5}"/>
              </a:ext>
            </a:extLst>
          </p:cNvPr>
          <p:cNvSpPr>
            <a:spLocks noGrp="1"/>
          </p:cNvSpPr>
          <p:nvPr>
            <p:ph idx="1"/>
          </p:nvPr>
        </p:nvSpPr>
        <p:spPr>
          <a:xfrm>
            <a:off x="838200" y="1690688"/>
            <a:ext cx="6948055" cy="5167311"/>
          </a:xfrm>
        </p:spPr>
        <p:txBody>
          <a:bodyPr>
            <a:normAutofit fontScale="92500"/>
          </a:bodyPr>
          <a:lstStyle/>
          <a:p>
            <a:pPr marL="0" indent="0">
              <a:buNone/>
            </a:pPr>
            <a:r>
              <a:rPr lang="en-US" dirty="0"/>
              <a:t>ICT proposes </a:t>
            </a:r>
            <a:r>
              <a:rPr lang="en-GB" b="0" i="0" u="none" strike="noStrike" dirty="0">
                <a:solidFill>
                  <a:srgbClr val="282828"/>
                </a:solidFill>
                <a:effectLst/>
              </a:rPr>
              <a:t>conscious processes occur at a</a:t>
            </a:r>
            <a:r>
              <a:rPr lang="en-GB" dirty="0">
                <a:solidFill>
                  <a:srgbClr val="282828"/>
                </a:solidFill>
              </a:rPr>
              <a:t> </a:t>
            </a:r>
            <a:r>
              <a:rPr lang="en-GB" b="1" dirty="0">
                <a:solidFill>
                  <a:srgbClr val="282828"/>
                </a:solidFill>
              </a:rPr>
              <a:t>coarse </a:t>
            </a:r>
            <a:r>
              <a:rPr lang="en-GB" b="1" i="0" u="none" strike="noStrike" dirty="0">
                <a:solidFill>
                  <a:srgbClr val="282828"/>
                </a:solidFill>
                <a:effectLst/>
              </a:rPr>
              <a:t>scale</a:t>
            </a:r>
            <a:r>
              <a:rPr lang="en-GB" b="0" i="0" u="none" strike="noStrike" dirty="0">
                <a:solidFill>
                  <a:srgbClr val="282828"/>
                </a:solidFill>
                <a:effectLst/>
              </a:rPr>
              <a:t>. We’re unaware of fine-grained neural events.</a:t>
            </a:r>
          </a:p>
          <a:p>
            <a:r>
              <a:rPr lang="en-US" dirty="0"/>
              <a:t>ICT attempts to formalize and </a:t>
            </a:r>
            <a:r>
              <a:rPr lang="en-US" b="1" dirty="0"/>
              <a:t>quantify</a:t>
            </a:r>
            <a:r>
              <a:rPr lang="en-US" dirty="0"/>
              <a:t> information closure.</a:t>
            </a:r>
          </a:p>
          <a:p>
            <a:r>
              <a:rPr lang="en-GB" b="0" i="0" u="none" strike="noStrike" dirty="0">
                <a:effectLst/>
              </a:rPr>
              <a:t>Bertschinger (2006) </a:t>
            </a:r>
            <a:r>
              <a:rPr lang="en-GB" b="0" i="0" u="none" strike="noStrike" dirty="0">
                <a:solidFill>
                  <a:srgbClr val="282828"/>
                </a:solidFill>
                <a:effectLst/>
              </a:rPr>
              <a:t>defines a system as informationally closed when </a:t>
            </a:r>
            <a:r>
              <a:rPr lang="en-GB" b="0" u="none" strike="noStrike" dirty="0">
                <a:solidFill>
                  <a:srgbClr val="282828"/>
                </a:solidFill>
                <a:effectLst/>
              </a:rPr>
              <a:t>information flow from the environment to the system is </a:t>
            </a:r>
            <a:r>
              <a:rPr lang="en-GB" b="1" u="none" strike="noStrike" dirty="0">
                <a:solidFill>
                  <a:srgbClr val="282828"/>
                </a:solidFill>
                <a:effectLst/>
              </a:rPr>
              <a:t>zero</a:t>
            </a:r>
            <a:r>
              <a:rPr lang="en-GB" b="0" u="none" strike="noStrike" dirty="0">
                <a:solidFill>
                  <a:srgbClr val="282828"/>
                </a:solidFill>
                <a:effectLst/>
              </a:rPr>
              <a:t>.</a:t>
            </a:r>
          </a:p>
          <a:p>
            <a:r>
              <a:rPr lang="en-GB" b="0" i="0" u="none" strike="noStrike" dirty="0">
                <a:solidFill>
                  <a:srgbClr val="282828"/>
                </a:solidFill>
                <a:effectLst/>
              </a:rPr>
              <a:t>Information closure is </a:t>
            </a:r>
            <a:r>
              <a:rPr lang="en-GB" u="none" strike="noStrike" dirty="0">
                <a:solidFill>
                  <a:srgbClr val="282828"/>
                </a:solidFill>
                <a:effectLst/>
              </a:rPr>
              <a:t>trivial</a:t>
            </a:r>
            <a:r>
              <a:rPr lang="en-GB" b="0" i="0" u="none" strike="noStrike" dirty="0">
                <a:solidFill>
                  <a:srgbClr val="282828"/>
                </a:solidFill>
                <a:effectLst/>
              </a:rPr>
              <a:t> if the environment and the system are </a:t>
            </a:r>
            <a:r>
              <a:rPr lang="en-GB" b="1" i="0" u="none" strike="noStrike" dirty="0">
                <a:solidFill>
                  <a:srgbClr val="282828"/>
                </a:solidFill>
                <a:effectLst/>
              </a:rPr>
              <a:t>independent</a:t>
            </a:r>
            <a:r>
              <a:rPr lang="en-GB" b="0" i="0" u="none" strike="noStrike" dirty="0">
                <a:solidFill>
                  <a:srgbClr val="282828"/>
                </a:solidFill>
                <a:effectLst/>
              </a:rPr>
              <a:t> of each other.</a:t>
            </a:r>
          </a:p>
          <a:p>
            <a:r>
              <a:rPr lang="en-GB" dirty="0">
                <a:solidFill>
                  <a:srgbClr val="282828"/>
                </a:solidFill>
              </a:rPr>
              <a:t>But, in the non-trivial case the system must accurately </a:t>
            </a:r>
            <a:r>
              <a:rPr lang="en-GB" b="1" i="0" u="none" strike="noStrike" dirty="0">
                <a:solidFill>
                  <a:srgbClr val="282828"/>
                </a:solidFill>
                <a:effectLst/>
              </a:rPr>
              <a:t>model</a:t>
            </a:r>
            <a:r>
              <a:rPr lang="en-GB" b="0" i="0" u="none" strike="noStrike" dirty="0">
                <a:solidFill>
                  <a:srgbClr val="282828"/>
                </a:solidFill>
                <a:effectLst/>
              </a:rPr>
              <a:t> the environment.</a:t>
            </a:r>
            <a:endParaRPr lang="en-US" dirty="0"/>
          </a:p>
        </p:txBody>
      </p:sp>
    </p:spTree>
    <p:extLst>
      <p:ext uri="{BB962C8B-B14F-4D97-AF65-F5344CB8AC3E}">
        <p14:creationId xmlns:p14="http://schemas.microsoft.com/office/powerpoint/2010/main" val="2501470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6465-CACD-F1FB-7267-88E57EA5CEF0}"/>
              </a:ext>
            </a:extLst>
          </p:cNvPr>
          <p:cNvSpPr>
            <a:spLocks noGrp="1"/>
          </p:cNvSpPr>
          <p:nvPr>
            <p:ph type="title"/>
          </p:nvPr>
        </p:nvSpPr>
        <p:spPr/>
        <p:txBody>
          <a:bodyPr>
            <a:normAutofit/>
          </a:bodyPr>
          <a:lstStyle/>
          <a:p>
            <a:r>
              <a:rPr lang="en-GB" sz="2800" b="1" dirty="0">
                <a:solidFill>
                  <a:srgbClr val="212121"/>
                </a:solidFill>
                <a:effectLst/>
                <a:latin typeface="American Typewriter" panose="02090604020004020304" pitchFamily="18" charset="77"/>
              </a:rPr>
              <a:t>Perceptual Control Theory (PCT) and Consciousness </a:t>
            </a:r>
            <a:br>
              <a:rPr lang="en-GB" sz="2400" b="1" dirty="0">
                <a:solidFill>
                  <a:srgbClr val="212121"/>
                </a:solidFill>
                <a:latin typeface="American Typewriter" panose="02090604020004020304" pitchFamily="18" charset="77"/>
              </a:rPr>
            </a:br>
            <a:r>
              <a:rPr lang="en-GB" sz="3200" dirty="0">
                <a:solidFill>
                  <a:srgbClr val="212121"/>
                </a:solidFill>
                <a:effectLst/>
                <a:latin typeface="American Typewriter" panose="02090604020004020304" pitchFamily="18" charset="77"/>
              </a:rPr>
              <a:t>Warren Mansell, 2021</a:t>
            </a:r>
            <a:endParaRPr lang="en-GB" sz="5400"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0FA01908-BA79-BEE8-AB04-D40A837CDFD5}"/>
              </a:ext>
            </a:extLst>
          </p:cNvPr>
          <p:cNvSpPr>
            <a:spLocks noGrp="1"/>
          </p:cNvSpPr>
          <p:nvPr>
            <p:ph idx="1"/>
          </p:nvPr>
        </p:nvSpPr>
        <p:spPr/>
        <p:txBody>
          <a:bodyPr/>
          <a:lstStyle/>
          <a:p>
            <a:r>
              <a:rPr lang="en-US" dirty="0" err="1"/>
              <a:t>Behaviour</a:t>
            </a:r>
            <a:r>
              <a:rPr lang="en-US" dirty="0"/>
              <a:t> is the control of perception (Bill Powers, 1973)</a:t>
            </a:r>
          </a:p>
          <a:p>
            <a:r>
              <a:rPr lang="en-US" dirty="0"/>
              <a:t>Powers described consciousness within a living control system as a way to resolve conflicts – the reorganization of the system.</a:t>
            </a:r>
          </a:p>
          <a:p>
            <a:r>
              <a:rPr lang="en-US" dirty="0"/>
              <a:t>Yet consciousness thrives, even when essential/intrinsic variables are satisfied.</a:t>
            </a:r>
          </a:p>
          <a:p>
            <a:r>
              <a:rPr lang="en-US" dirty="0"/>
              <a:t>Proposes that an additional system must allow curiosity-driven ‘creative’ error to occur and produce reorganization.</a:t>
            </a:r>
          </a:p>
          <a:p>
            <a:pPr marL="0" indent="0">
              <a:buNone/>
            </a:pPr>
            <a:r>
              <a:rPr lang="en-US" i="1" dirty="0"/>
              <a:t>Is reorganization or learning necessary for consciousness?</a:t>
            </a:r>
            <a:br>
              <a:rPr lang="en-US" i="1" dirty="0"/>
            </a:br>
            <a:r>
              <a:rPr lang="en-US" i="1" dirty="0"/>
              <a:t>Or can one simply be </a:t>
            </a:r>
            <a:r>
              <a:rPr lang="en-US" b="1" i="1" dirty="0"/>
              <a:t>mindful</a:t>
            </a:r>
            <a:r>
              <a:rPr lang="en-US" i="1" dirty="0"/>
              <a:t> of an activity?</a:t>
            </a:r>
          </a:p>
          <a:p>
            <a:endParaRPr lang="en-US" dirty="0"/>
          </a:p>
        </p:txBody>
      </p:sp>
    </p:spTree>
    <p:extLst>
      <p:ext uri="{BB962C8B-B14F-4D97-AF65-F5344CB8AC3E}">
        <p14:creationId xmlns:p14="http://schemas.microsoft.com/office/powerpoint/2010/main" val="3551358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57AD-8E91-8E3C-1F21-4F0FBA91A988}"/>
              </a:ext>
            </a:extLst>
          </p:cNvPr>
          <p:cNvSpPr>
            <a:spLocks noGrp="1"/>
          </p:cNvSpPr>
          <p:nvPr>
            <p:ph type="title"/>
          </p:nvPr>
        </p:nvSpPr>
        <p:spPr/>
        <p:txBody>
          <a:bodyPr/>
          <a:lstStyle/>
          <a:p>
            <a:r>
              <a:rPr lang="en-US" b="1" dirty="0">
                <a:latin typeface="American Typewriter" panose="02090604020004020304" pitchFamily="18" charset="77"/>
              </a:rPr>
              <a:t>Cyber-Consciousness</a:t>
            </a:r>
          </a:p>
        </p:txBody>
      </p:sp>
      <p:sp>
        <p:nvSpPr>
          <p:cNvPr id="3" name="Content Placeholder 2">
            <a:extLst>
              <a:ext uri="{FF2B5EF4-FFF2-40B4-BE49-F238E27FC236}">
                <a16:creationId xmlns:a16="http://schemas.microsoft.com/office/drawing/2014/main" id="{98D47379-F913-F544-2589-A382A77B77B1}"/>
              </a:ext>
            </a:extLst>
          </p:cNvPr>
          <p:cNvSpPr>
            <a:spLocks noGrp="1"/>
          </p:cNvSpPr>
          <p:nvPr>
            <p:ph idx="1"/>
          </p:nvPr>
        </p:nvSpPr>
        <p:spPr>
          <a:xfrm>
            <a:off x="838200" y="1690688"/>
            <a:ext cx="10515600" cy="5167311"/>
          </a:xfrm>
        </p:spPr>
        <p:txBody>
          <a:bodyPr>
            <a:normAutofit/>
          </a:bodyPr>
          <a:lstStyle/>
          <a:p>
            <a:pPr marL="0" indent="0">
              <a:buNone/>
            </a:pPr>
            <a:r>
              <a:rPr lang="en-US" dirty="0"/>
              <a:t>Information closure is quite a constraint if we take it seriously.</a:t>
            </a:r>
          </a:p>
          <a:p>
            <a:r>
              <a:rPr lang="en-US" b="1" dirty="0"/>
              <a:t>Qualitative</a:t>
            </a:r>
            <a:r>
              <a:rPr lang="en-US" dirty="0"/>
              <a:t> approach to information closure (unlike ICT).</a:t>
            </a:r>
          </a:p>
          <a:p>
            <a:pPr lvl="1"/>
            <a:r>
              <a:rPr lang="en-GB" b="1" dirty="0">
                <a:solidFill>
                  <a:srgbClr val="212529"/>
                </a:solidFill>
              </a:rPr>
              <a:t>Quantify</a:t>
            </a:r>
            <a:r>
              <a:rPr lang="en-GB" dirty="0">
                <a:solidFill>
                  <a:srgbClr val="212529"/>
                </a:solidFill>
              </a:rPr>
              <a:t> information integration (like IIT 2.0) at the boundary (unlike IIT).</a:t>
            </a:r>
            <a:endParaRPr lang="en-US" dirty="0"/>
          </a:p>
          <a:p>
            <a:r>
              <a:rPr lang="en-GB" sz="2800" dirty="0">
                <a:solidFill>
                  <a:srgbClr val="202122"/>
                </a:solidFill>
              </a:rPr>
              <a:t>No</a:t>
            </a:r>
            <a:r>
              <a:rPr lang="en-GB" sz="2800" b="1" dirty="0">
                <a:solidFill>
                  <a:srgbClr val="202122"/>
                </a:solidFill>
              </a:rPr>
              <a:t> computational</a:t>
            </a:r>
            <a:r>
              <a:rPr lang="en-GB" sz="2800" dirty="0">
                <a:solidFill>
                  <a:srgbClr val="202122"/>
                </a:solidFill>
              </a:rPr>
              <a:t> / </a:t>
            </a:r>
            <a:r>
              <a:rPr lang="en-GB" sz="2800" b="1" dirty="0">
                <a:solidFill>
                  <a:srgbClr val="202122"/>
                </a:solidFill>
              </a:rPr>
              <a:t>representational</a:t>
            </a:r>
            <a:r>
              <a:rPr lang="en-GB" dirty="0">
                <a:solidFill>
                  <a:srgbClr val="212529"/>
                </a:solidFill>
              </a:rPr>
              <a:t> ‘mental theatre’ (unlike GWT)</a:t>
            </a:r>
          </a:p>
          <a:p>
            <a:pPr lvl="1"/>
            <a:r>
              <a:rPr lang="en-US" b="1" dirty="0"/>
              <a:t>Embodiment</a:t>
            </a:r>
            <a:r>
              <a:rPr lang="en-US" dirty="0"/>
              <a:t>: </a:t>
            </a:r>
            <a:r>
              <a:rPr lang="en-GB" dirty="0">
                <a:solidFill>
                  <a:srgbClr val="212529"/>
                </a:solidFill>
              </a:rPr>
              <a:t>c</a:t>
            </a:r>
            <a:r>
              <a:rPr lang="en-GB" b="0" i="0" u="none" strike="noStrike" dirty="0">
                <a:solidFill>
                  <a:srgbClr val="212529"/>
                </a:solidFill>
                <a:effectLst/>
              </a:rPr>
              <a:t>onsciousness is the interaction between a system and its environment. </a:t>
            </a:r>
            <a:r>
              <a:rPr lang="en-GB" dirty="0">
                <a:solidFill>
                  <a:srgbClr val="212529"/>
                </a:solidFill>
              </a:rPr>
              <a:t>Not computational but enactive.</a:t>
            </a:r>
          </a:p>
          <a:p>
            <a:r>
              <a:rPr lang="en-GB" b="0" i="0" u="none" strike="noStrike" dirty="0">
                <a:solidFill>
                  <a:srgbClr val="212529"/>
                </a:solidFill>
                <a:effectLst/>
              </a:rPr>
              <a:t>Evaluate the contro</a:t>
            </a:r>
            <a:r>
              <a:rPr lang="en-GB" dirty="0">
                <a:solidFill>
                  <a:srgbClr val="212529"/>
                </a:solidFill>
              </a:rPr>
              <a:t>l of </a:t>
            </a:r>
            <a:r>
              <a:rPr lang="en-GB" b="1" dirty="0">
                <a:solidFill>
                  <a:srgbClr val="212529"/>
                </a:solidFill>
              </a:rPr>
              <a:t>perception</a:t>
            </a:r>
            <a:r>
              <a:rPr lang="en-GB" dirty="0">
                <a:solidFill>
                  <a:srgbClr val="212529"/>
                </a:solidFill>
              </a:rPr>
              <a:t> (like PCT) but not re-organisation.</a:t>
            </a:r>
          </a:p>
          <a:p>
            <a:pPr marL="0" indent="0">
              <a:spcBef>
                <a:spcPts val="2200"/>
              </a:spcBef>
              <a:buNone/>
            </a:pPr>
            <a:r>
              <a:rPr lang="en-GB" b="0" i="1" u="none" strike="noStrike" dirty="0">
                <a:solidFill>
                  <a:srgbClr val="212529"/>
                </a:solidFill>
                <a:effectLst/>
              </a:rPr>
              <a:t>Consciousness equates to integrated activity at the control surface.</a:t>
            </a:r>
          </a:p>
          <a:p>
            <a:pPr marL="0" indent="0">
              <a:buNone/>
            </a:pPr>
            <a:endParaRPr lang="en-US" dirty="0"/>
          </a:p>
        </p:txBody>
      </p:sp>
    </p:spTree>
    <p:extLst>
      <p:ext uri="{BB962C8B-B14F-4D97-AF65-F5344CB8AC3E}">
        <p14:creationId xmlns:p14="http://schemas.microsoft.com/office/powerpoint/2010/main" val="625831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9E13660-6AF1-2F16-A1D8-D90BE37331A8}"/>
              </a:ext>
            </a:extLst>
          </p:cNvPr>
          <p:cNvSpPr/>
          <p:nvPr/>
        </p:nvSpPr>
        <p:spPr>
          <a:xfrm>
            <a:off x="9064486" y="2045326"/>
            <a:ext cx="2517913" cy="2390982"/>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3D0C8-DD15-9F13-891E-29CDCAF3AD9C}"/>
              </a:ext>
            </a:extLst>
          </p:cNvPr>
          <p:cNvSpPr>
            <a:spLocks noGrp="1"/>
          </p:cNvSpPr>
          <p:nvPr>
            <p:ph type="title"/>
          </p:nvPr>
        </p:nvSpPr>
        <p:spPr/>
        <p:txBody>
          <a:bodyPr/>
          <a:lstStyle/>
          <a:p>
            <a:r>
              <a:rPr lang="en-US" b="1" dirty="0">
                <a:latin typeface="American Typewriter" panose="02090604020004020304" pitchFamily="18" charset="77"/>
              </a:rPr>
              <a:t>The Control Surface</a:t>
            </a:r>
          </a:p>
        </p:txBody>
      </p:sp>
      <p:sp>
        <p:nvSpPr>
          <p:cNvPr id="3" name="Content Placeholder 2">
            <a:extLst>
              <a:ext uri="{FF2B5EF4-FFF2-40B4-BE49-F238E27FC236}">
                <a16:creationId xmlns:a16="http://schemas.microsoft.com/office/drawing/2014/main" id="{B65E69B2-68FB-0278-3383-7204E6B158FB}"/>
              </a:ext>
            </a:extLst>
          </p:cNvPr>
          <p:cNvSpPr>
            <a:spLocks noGrp="1"/>
          </p:cNvSpPr>
          <p:nvPr>
            <p:ph idx="1"/>
          </p:nvPr>
        </p:nvSpPr>
        <p:spPr>
          <a:xfrm>
            <a:off x="838200" y="1690688"/>
            <a:ext cx="7484165" cy="5167311"/>
          </a:xfrm>
        </p:spPr>
        <p:txBody>
          <a:bodyPr>
            <a:normAutofit fontScale="92500" lnSpcReduction="10000"/>
          </a:bodyPr>
          <a:lstStyle/>
          <a:p>
            <a:r>
              <a:rPr lang="en-US" sz="3000" dirty="0"/>
              <a:t>The boundary enables observation </a:t>
            </a:r>
            <a:br>
              <a:rPr lang="en-US" sz="3000" dirty="0"/>
            </a:br>
            <a:r>
              <a:rPr lang="en-US" sz="3000" dirty="0"/>
              <a:t>– boundary crossing</a:t>
            </a:r>
          </a:p>
          <a:p>
            <a:r>
              <a:rPr lang="en-US" sz="3000" dirty="0"/>
              <a:t>The boundary enables two-way interaction </a:t>
            </a:r>
            <a:br>
              <a:rPr lang="en-US" sz="3000" dirty="0"/>
            </a:br>
            <a:r>
              <a:rPr lang="en-US" sz="3000" dirty="0"/>
              <a:t>– structural coupling</a:t>
            </a:r>
          </a:p>
          <a:p>
            <a:r>
              <a:rPr lang="en-US" sz="3000" dirty="0"/>
              <a:t>The boundary intersects feedback control loops </a:t>
            </a:r>
            <a:br>
              <a:rPr lang="en-US" sz="3000" dirty="0"/>
            </a:br>
            <a:r>
              <a:rPr lang="en-US" sz="3000" dirty="0"/>
              <a:t>– the control surface</a:t>
            </a:r>
          </a:p>
          <a:p>
            <a:r>
              <a:rPr lang="en-GB" sz="3000" b="0" i="0" u="none" strike="noStrike" dirty="0">
                <a:solidFill>
                  <a:srgbClr val="212529"/>
                </a:solidFill>
                <a:effectLst/>
              </a:rPr>
              <a:t>Information acquires meaning when linked to purpose.</a:t>
            </a:r>
            <a:endParaRPr lang="en-US" sz="3000" dirty="0"/>
          </a:p>
          <a:p>
            <a:endParaRPr lang="en-US" sz="3000" dirty="0"/>
          </a:p>
          <a:p>
            <a:pPr marL="0" indent="0">
              <a:buNone/>
            </a:pPr>
            <a:r>
              <a:rPr lang="en-US" sz="3000" b="1" dirty="0"/>
              <a:t>Hypothesis</a:t>
            </a:r>
            <a:r>
              <a:rPr lang="en-US" sz="3000" dirty="0"/>
              <a:t>:</a:t>
            </a:r>
            <a:endParaRPr lang="en-US" sz="3000" i="1" dirty="0"/>
          </a:p>
          <a:p>
            <a:pPr marL="457200" lvl="1" indent="0">
              <a:buNone/>
            </a:pPr>
            <a:r>
              <a:rPr lang="en-US" sz="3000" i="1" dirty="0"/>
              <a:t> We can measure </a:t>
            </a:r>
            <a:r>
              <a:rPr lang="en-US" sz="3000" dirty="0"/>
              <a:t>Information integration at the control surface</a:t>
            </a:r>
            <a:r>
              <a:rPr lang="en-US" sz="3000" i="1" dirty="0"/>
              <a:t>.</a:t>
            </a:r>
          </a:p>
          <a:p>
            <a:endParaRPr lang="en-US" dirty="0"/>
          </a:p>
        </p:txBody>
      </p:sp>
      <p:sp>
        <p:nvSpPr>
          <p:cNvPr id="4" name="Curved Left Arrow 3">
            <a:extLst>
              <a:ext uri="{FF2B5EF4-FFF2-40B4-BE49-F238E27FC236}">
                <a16:creationId xmlns:a16="http://schemas.microsoft.com/office/drawing/2014/main" id="{090F433E-7AE0-4D4A-C730-A666D6DA0C00}"/>
              </a:ext>
            </a:extLst>
          </p:cNvPr>
          <p:cNvSpPr/>
          <p:nvPr/>
        </p:nvSpPr>
        <p:spPr>
          <a:xfrm>
            <a:off x="9170505" y="2732133"/>
            <a:ext cx="731520" cy="121615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urved Left Arrow 4">
            <a:extLst>
              <a:ext uri="{FF2B5EF4-FFF2-40B4-BE49-F238E27FC236}">
                <a16:creationId xmlns:a16="http://schemas.microsoft.com/office/drawing/2014/main" id="{9B87DF97-5325-4177-17DF-68CB4B38030C}"/>
              </a:ext>
            </a:extLst>
          </p:cNvPr>
          <p:cNvSpPr/>
          <p:nvPr/>
        </p:nvSpPr>
        <p:spPr>
          <a:xfrm rot="10800000">
            <a:off x="8438985" y="2632741"/>
            <a:ext cx="731520" cy="121615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3BA945F-B662-5138-88E2-6C5D27A9EEFD}"/>
              </a:ext>
            </a:extLst>
          </p:cNvPr>
          <p:cNvSpPr txBox="1"/>
          <p:nvPr/>
        </p:nvSpPr>
        <p:spPr>
          <a:xfrm>
            <a:off x="9584119" y="2391779"/>
            <a:ext cx="1584665" cy="369332"/>
          </a:xfrm>
          <a:prstGeom prst="rect">
            <a:avLst/>
          </a:prstGeom>
          <a:noFill/>
        </p:spPr>
        <p:txBody>
          <a:bodyPr wrap="none" rtlCol="0">
            <a:spAutoFit/>
          </a:bodyPr>
          <a:lstStyle/>
          <a:p>
            <a:r>
              <a:rPr lang="en-US" dirty="0"/>
              <a:t>control surface</a:t>
            </a:r>
          </a:p>
        </p:txBody>
      </p:sp>
      <p:sp>
        <p:nvSpPr>
          <p:cNvPr id="9" name="TextBox 8">
            <a:extLst>
              <a:ext uri="{FF2B5EF4-FFF2-40B4-BE49-F238E27FC236}">
                <a16:creationId xmlns:a16="http://schemas.microsoft.com/office/drawing/2014/main" id="{6CF2AA52-C61F-B4AE-4116-CF414F0F687D}"/>
              </a:ext>
            </a:extLst>
          </p:cNvPr>
          <p:cNvSpPr txBox="1"/>
          <p:nvPr/>
        </p:nvSpPr>
        <p:spPr>
          <a:xfrm>
            <a:off x="8114461" y="3921744"/>
            <a:ext cx="1124953" cy="646331"/>
          </a:xfrm>
          <a:prstGeom prst="rect">
            <a:avLst/>
          </a:prstGeom>
          <a:noFill/>
        </p:spPr>
        <p:txBody>
          <a:bodyPr wrap="square" rtlCol="0">
            <a:spAutoFit/>
          </a:bodyPr>
          <a:lstStyle/>
          <a:p>
            <a:pPr algn="ctr"/>
            <a:r>
              <a:rPr lang="en-US" dirty="0"/>
              <a:t>feedback loop</a:t>
            </a:r>
          </a:p>
        </p:txBody>
      </p:sp>
    </p:spTree>
    <p:extLst>
      <p:ext uri="{BB962C8B-B14F-4D97-AF65-F5344CB8AC3E}">
        <p14:creationId xmlns:p14="http://schemas.microsoft.com/office/powerpoint/2010/main" val="797307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EFA84-C077-6E40-899C-1FD9DE9B193E}"/>
              </a:ext>
            </a:extLst>
          </p:cNvPr>
          <p:cNvSpPr>
            <a:spLocks noGrp="1"/>
          </p:cNvSpPr>
          <p:nvPr>
            <p:ph type="title"/>
          </p:nvPr>
        </p:nvSpPr>
        <p:spPr>
          <a:xfrm>
            <a:off x="683821" y="366672"/>
            <a:ext cx="7003556" cy="1325563"/>
          </a:xfrm>
        </p:spPr>
        <p:txBody>
          <a:bodyPr>
            <a:normAutofit/>
          </a:bodyPr>
          <a:lstStyle/>
          <a:p>
            <a:r>
              <a:rPr lang="en-US" b="1">
                <a:latin typeface="American Typewriter Semibold" panose="02090604020004020304" pitchFamily="18" charset="77"/>
              </a:rPr>
              <a:t>Vehicles of Thought</a:t>
            </a:r>
            <a:endParaRPr lang="en-US" b="1" dirty="0">
              <a:latin typeface="American Typewriter Semibold" panose="02090604020004020304" pitchFamily="18" charset="77"/>
            </a:endParaRPr>
          </a:p>
        </p:txBody>
      </p:sp>
      <p:pic>
        <p:nvPicPr>
          <p:cNvPr id="10" name="Picture 9" descr="Diagram, engineering drawing&#10;&#10;Description automatically generated">
            <a:extLst>
              <a:ext uri="{FF2B5EF4-FFF2-40B4-BE49-F238E27FC236}">
                <a16:creationId xmlns:a16="http://schemas.microsoft.com/office/drawing/2014/main" id="{9740964A-2EC2-F8D4-FEB1-F26FCA6E01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
        <p:nvSpPr>
          <p:cNvPr id="7" name="Content Placeholder 6">
            <a:extLst>
              <a:ext uri="{FF2B5EF4-FFF2-40B4-BE49-F238E27FC236}">
                <a16:creationId xmlns:a16="http://schemas.microsoft.com/office/drawing/2014/main" id="{AD02E398-324C-7283-3B12-61C343E8496F}"/>
              </a:ext>
            </a:extLst>
          </p:cNvPr>
          <p:cNvSpPr>
            <a:spLocks noGrp="1"/>
          </p:cNvSpPr>
          <p:nvPr>
            <p:ph sz="half" idx="1"/>
          </p:nvPr>
        </p:nvSpPr>
        <p:spPr>
          <a:xfrm>
            <a:off x="838200" y="1825625"/>
            <a:ext cx="6039678" cy="4351338"/>
          </a:xfrm>
        </p:spPr>
        <p:txBody>
          <a:bodyPr>
            <a:normAutofit/>
          </a:bodyPr>
          <a:lstStyle/>
          <a:p>
            <a:pPr marL="0" indent="0">
              <a:buNone/>
            </a:pPr>
            <a:r>
              <a:rPr lang="en-US" sz="3600" i="1" dirty="0"/>
              <a:t>Use simple robotic vehicles as a thought experiment and in simulation to try out these ideas.</a:t>
            </a:r>
          </a:p>
          <a:p>
            <a:r>
              <a:rPr lang="en-US" sz="3600" i="1" dirty="0"/>
              <a:t>Vehicles are </a:t>
            </a:r>
            <a:r>
              <a:rPr lang="en-US" sz="3600" b="1" i="1" dirty="0"/>
              <a:t>not</a:t>
            </a:r>
            <a:r>
              <a:rPr lang="en-US" sz="3600" i="1" dirty="0"/>
              <a:t> autopoietic.</a:t>
            </a:r>
          </a:p>
          <a:p>
            <a:r>
              <a:rPr lang="en-US" sz="3600" i="1" dirty="0"/>
              <a:t>They are </a:t>
            </a:r>
            <a:r>
              <a:rPr lang="en-US" sz="3600" b="1" i="1" dirty="0"/>
              <a:t>autonomous</a:t>
            </a:r>
            <a:r>
              <a:rPr lang="en-US" sz="3600" i="1" dirty="0"/>
              <a:t> (organizational closure alone)</a:t>
            </a:r>
          </a:p>
        </p:txBody>
      </p:sp>
    </p:spTree>
    <p:extLst>
      <p:ext uri="{BB962C8B-B14F-4D97-AF65-F5344CB8AC3E}">
        <p14:creationId xmlns:p14="http://schemas.microsoft.com/office/powerpoint/2010/main" val="4110140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EE12-D077-0E4C-9561-EC8D78D233B2}"/>
              </a:ext>
            </a:extLst>
          </p:cNvPr>
          <p:cNvSpPr>
            <a:spLocks noGrp="1"/>
          </p:cNvSpPr>
          <p:nvPr>
            <p:ph type="title"/>
          </p:nvPr>
        </p:nvSpPr>
        <p:spPr>
          <a:xfrm>
            <a:off x="838200" y="365125"/>
            <a:ext cx="10515600" cy="1864261"/>
          </a:xfrm>
        </p:spPr>
        <p:txBody>
          <a:bodyPr>
            <a:normAutofit/>
          </a:bodyPr>
          <a:lstStyle/>
          <a:p>
            <a:r>
              <a:rPr lang="en-US" b="1" dirty="0">
                <a:latin typeface="American Typewriter" panose="02090604020004020304" pitchFamily="18" charset="77"/>
              </a:rPr>
              <a:t>Vehicles</a:t>
            </a:r>
            <a:br>
              <a:rPr lang="en-US" dirty="0">
                <a:latin typeface="American Typewriter" panose="02090604020004020304" pitchFamily="18" charset="77"/>
              </a:rPr>
            </a:br>
            <a:r>
              <a:rPr lang="en-US" sz="2800" b="1" dirty="0">
                <a:latin typeface="American Typewriter Semibold" panose="02090604020004020304" pitchFamily="18" charset="77"/>
                <a:cs typeface="Arial" panose="020B0604020202020204" pitchFamily="34" charset="0"/>
              </a:rPr>
              <a:t>Experiments in Synthetic Psychology</a:t>
            </a:r>
            <a:br>
              <a:rPr lang="en-US" sz="2800" dirty="0">
                <a:latin typeface="Arial" panose="020B0604020202020204" pitchFamily="34" charset="0"/>
                <a:cs typeface="Arial" panose="020B0604020202020204" pitchFamily="34" charset="0"/>
              </a:rPr>
            </a:br>
            <a:r>
              <a:rPr lang="en-GB" sz="3200" dirty="0">
                <a:latin typeface="American Typewriter" panose="02090604020004020304" pitchFamily="18" charset="77"/>
                <a:cs typeface="Arial" panose="020B0604020202020204" pitchFamily="34" charset="0"/>
              </a:rPr>
              <a:t>Valentino </a:t>
            </a:r>
            <a:r>
              <a:rPr lang="en-GB" sz="3200" dirty="0" err="1">
                <a:latin typeface="American Typewriter" panose="02090604020004020304" pitchFamily="18" charset="77"/>
                <a:cs typeface="Arial" panose="020B0604020202020204" pitchFamily="34" charset="0"/>
              </a:rPr>
              <a:t>Braitenberg</a:t>
            </a:r>
            <a:r>
              <a:rPr lang="en-GB" sz="3200" dirty="0">
                <a:latin typeface="American Typewriter" panose="02090604020004020304" pitchFamily="18" charset="77"/>
                <a:cs typeface="Arial" panose="020B0604020202020204" pitchFamily="34" charset="0"/>
              </a:rPr>
              <a:t>, 1984</a:t>
            </a:r>
            <a:endParaRPr lang="en-US" dirty="0">
              <a:latin typeface="American Typewriter" panose="02090604020004020304" pitchFamily="18" charset="77"/>
              <a:cs typeface="Arial" panose="020B0604020202020204" pitchFamily="34" charset="0"/>
            </a:endParaRPr>
          </a:p>
        </p:txBody>
      </p:sp>
      <p:sp>
        <p:nvSpPr>
          <p:cNvPr id="3" name="Content Placeholder 2">
            <a:extLst>
              <a:ext uri="{FF2B5EF4-FFF2-40B4-BE49-F238E27FC236}">
                <a16:creationId xmlns:a16="http://schemas.microsoft.com/office/drawing/2014/main" id="{E46EDD3C-5CCC-554A-9D6C-9519F3978739}"/>
              </a:ext>
            </a:extLst>
          </p:cNvPr>
          <p:cNvSpPr>
            <a:spLocks noGrp="1"/>
          </p:cNvSpPr>
          <p:nvPr>
            <p:ph sz="half" idx="1"/>
          </p:nvPr>
        </p:nvSpPr>
        <p:spPr>
          <a:xfrm>
            <a:off x="736270" y="2410690"/>
            <a:ext cx="6149439" cy="4447309"/>
          </a:xfrm>
        </p:spPr>
        <p:txBody>
          <a:bodyPr>
            <a:normAutofit/>
          </a:bodyPr>
          <a:lstStyle/>
          <a:p>
            <a:pPr marL="0" indent="0">
              <a:buNone/>
            </a:pPr>
            <a:r>
              <a:rPr lang="en-US" sz="3200" i="1" dirty="0"/>
              <a:t>“This is an exercise in fictional science, or science fiction, if you like that better. Not for amusement: science fiction in the service of science.” </a:t>
            </a:r>
            <a:br>
              <a:rPr lang="en-US" sz="3200" i="1" dirty="0"/>
            </a:br>
            <a:r>
              <a:rPr lang="en-US" sz="3200" i="1" dirty="0"/>
              <a:t>– </a:t>
            </a:r>
            <a:r>
              <a:rPr lang="en-US" sz="3200" i="1" dirty="0" err="1"/>
              <a:t>Braitenberg</a:t>
            </a:r>
            <a:endParaRPr lang="en-US" sz="3200" i="1" dirty="0"/>
          </a:p>
          <a:p>
            <a:endParaRPr lang="en-GB" dirty="0"/>
          </a:p>
          <a:p>
            <a:endParaRPr lang="en-US" dirty="0"/>
          </a:p>
        </p:txBody>
      </p:sp>
      <p:pic>
        <p:nvPicPr>
          <p:cNvPr id="16" name="Content Placeholder 5">
            <a:extLst>
              <a:ext uri="{FF2B5EF4-FFF2-40B4-BE49-F238E27FC236}">
                <a16:creationId xmlns:a16="http://schemas.microsoft.com/office/drawing/2014/main" id="{13E5B658-A7B2-6153-387F-E39C81071CD4}"/>
              </a:ext>
            </a:extLst>
          </p:cNvPr>
          <p:cNvPicPr>
            <a:picLocks noChangeAspect="1"/>
          </p:cNvPicPr>
          <p:nvPr/>
        </p:nvPicPr>
        <p:blipFill>
          <a:blip r:embed="rId3"/>
          <a:stretch>
            <a:fillRect/>
          </a:stretch>
        </p:blipFill>
        <p:spPr>
          <a:xfrm>
            <a:off x="7687377" y="0"/>
            <a:ext cx="4504623" cy="6858000"/>
          </a:xfrm>
          <a:prstGeom prst="rect">
            <a:avLst/>
          </a:prstGeom>
        </p:spPr>
      </p:pic>
    </p:spTree>
    <p:extLst>
      <p:ext uri="{BB962C8B-B14F-4D97-AF65-F5344CB8AC3E}">
        <p14:creationId xmlns:p14="http://schemas.microsoft.com/office/powerpoint/2010/main" val="2597642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B8B9-1644-BF42-A9B6-DC64291BAA6B}"/>
              </a:ext>
            </a:extLst>
          </p:cNvPr>
          <p:cNvSpPr>
            <a:spLocks noGrp="1"/>
          </p:cNvSpPr>
          <p:nvPr>
            <p:ph type="title"/>
          </p:nvPr>
        </p:nvSpPr>
        <p:spPr/>
        <p:txBody>
          <a:bodyPr/>
          <a:lstStyle/>
          <a:p>
            <a:r>
              <a:rPr lang="en-US" b="1" dirty="0">
                <a:latin typeface="American Typewriter" panose="02090604020004020304" pitchFamily="18" charset="77"/>
              </a:rPr>
              <a:t>Nature’s Vehicles: E Coli</a:t>
            </a:r>
          </a:p>
        </p:txBody>
      </p:sp>
      <p:pic>
        <p:nvPicPr>
          <p:cNvPr id="5" name="Content Placeholder 4">
            <a:extLst>
              <a:ext uri="{FF2B5EF4-FFF2-40B4-BE49-F238E27FC236}">
                <a16:creationId xmlns:a16="http://schemas.microsoft.com/office/drawing/2014/main" id="{3977511F-7529-DC4A-8B3B-85416D44DA7B}"/>
              </a:ext>
            </a:extLst>
          </p:cNvPr>
          <p:cNvPicPr>
            <a:picLocks noGrp="1" noChangeAspect="1"/>
          </p:cNvPicPr>
          <p:nvPr>
            <p:ph sz="half" idx="1"/>
          </p:nvPr>
        </p:nvPicPr>
        <p:blipFill>
          <a:blip r:embed="rId2"/>
          <a:stretch>
            <a:fillRect/>
          </a:stretch>
        </p:blipFill>
        <p:spPr>
          <a:xfrm>
            <a:off x="838200" y="2128043"/>
            <a:ext cx="4648200" cy="3986477"/>
          </a:xfrm>
        </p:spPr>
      </p:pic>
      <p:sp>
        <p:nvSpPr>
          <p:cNvPr id="4" name="Content Placeholder 3">
            <a:extLst>
              <a:ext uri="{FF2B5EF4-FFF2-40B4-BE49-F238E27FC236}">
                <a16:creationId xmlns:a16="http://schemas.microsoft.com/office/drawing/2014/main" id="{9B7EFF2F-9F03-0F43-A3EF-00CA95D7ADC8}"/>
              </a:ext>
            </a:extLst>
          </p:cNvPr>
          <p:cNvSpPr>
            <a:spLocks noGrp="1"/>
          </p:cNvSpPr>
          <p:nvPr>
            <p:ph sz="half" idx="2"/>
          </p:nvPr>
        </p:nvSpPr>
        <p:spPr/>
        <p:txBody>
          <a:bodyPr>
            <a:normAutofit/>
          </a:bodyPr>
          <a:lstStyle/>
          <a:p>
            <a:r>
              <a:rPr lang="en-US" sz="3200" dirty="0">
                <a:latin typeface="Arial" panose="020B0604020202020204" pitchFamily="34" charset="0"/>
                <a:cs typeface="Arial" panose="020B0604020202020204" pitchFamily="34" charset="0"/>
              </a:rPr>
              <a:t>The flagellum is a long hollow filament</a:t>
            </a:r>
          </a:p>
          <a:p>
            <a:r>
              <a:rPr lang="en-US" sz="3200" dirty="0">
                <a:latin typeface="Arial" panose="020B0604020202020204" pitchFamily="34" charset="0"/>
                <a:cs typeface="Arial" panose="020B0604020202020204" pitchFamily="34" charset="0"/>
              </a:rPr>
              <a:t>At the base, a flagellar motor rotates around 100 revolutions per second.</a:t>
            </a:r>
          </a:p>
          <a:p>
            <a:r>
              <a:rPr lang="en-US" sz="3200" dirty="0">
                <a:latin typeface="Arial" panose="020B0604020202020204" pitchFamily="34" charset="0"/>
                <a:cs typeface="Arial" panose="020B0604020202020204" pitchFamily="34" charset="0"/>
              </a:rPr>
              <a:t>The direction of rotation determines the kind of movement.</a:t>
            </a:r>
          </a:p>
        </p:txBody>
      </p:sp>
    </p:spTree>
    <p:extLst>
      <p:ext uri="{BB962C8B-B14F-4D97-AF65-F5344CB8AC3E}">
        <p14:creationId xmlns:p14="http://schemas.microsoft.com/office/powerpoint/2010/main" val="2462188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C973E69-2274-DCA5-5003-1E3E3D3377CF}"/>
              </a:ext>
            </a:extLst>
          </p:cNvPr>
          <p:cNvSpPr txBox="1"/>
          <p:nvPr/>
        </p:nvSpPr>
        <p:spPr>
          <a:xfrm>
            <a:off x="835153" y="1836610"/>
            <a:ext cx="5391014" cy="4685570"/>
          </a:xfrm>
          <a:prstGeom prst="rect">
            <a:avLst/>
          </a:prstGeom>
        </p:spPr>
        <p:txBody>
          <a:bodyPr vert="horz" lIns="91440" tIns="45720" rIns="91440" bIns="45720" rtlCol="0">
            <a:normAutofit/>
          </a:bodyPr>
          <a:lstStyle/>
          <a:p>
            <a:pPr>
              <a:lnSpc>
                <a:spcPct val="90000"/>
              </a:lnSpc>
              <a:spcAft>
                <a:spcPts val="600"/>
              </a:spcAft>
            </a:pPr>
            <a:r>
              <a:rPr lang="en-US" sz="3200" dirty="0"/>
              <a:t>Vehicle 1 has one sensor and one motor. </a:t>
            </a:r>
          </a:p>
          <a:p>
            <a:pPr marL="457200" indent="-457200">
              <a:lnSpc>
                <a:spcPct val="90000"/>
              </a:lnSpc>
              <a:spcAft>
                <a:spcPts val="600"/>
              </a:spcAft>
              <a:buFont typeface="Arial" panose="020B0604020202020204" pitchFamily="34" charset="0"/>
              <a:buChar char="•"/>
            </a:pPr>
            <a:r>
              <a:rPr lang="en-US" sz="3200" dirty="0"/>
              <a:t>The </a:t>
            </a:r>
            <a:r>
              <a:rPr lang="en-US" sz="3200" b="1" dirty="0"/>
              <a:t>motor</a:t>
            </a:r>
            <a:r>
              <a:rPr lang="en-US" sz="3200" dirty="0"/>
              <a:t> is anything that can provide a propulsive force, </a:t>
            </a:r>
            <a:br>
              <a:rPr lang="en-US" sz="3200" dirty="0"/>
            </a:br>
            <a:r>
              <a:rPr lang="en-US" sz="3200" dirty="0"/>
              <a:t>not just electric motors. </a:t>
            </a:r>
          </a:p>
          <a:p>
            <a:pPr marL="457200" indent="-457200">
              <a:lnSpc>
                <a:spcPct val="90000"/>
              </a:lnSpc>
              <a:spcAft>
                <a:spcPts val="600"/>
              </a:spcAft>
              <a:buFont typeface="Arial" panose="020B0604020202020204" pitchFamily="34" charset="0"/>
              <a:buChar char="•"/>
            </a:pPr>
            <a:r>
              <a:rPr lang="en-US" sz="3200" dirty="0"/>
              <a:t>The </a:t>
            </a:r>
            <a:r>
              <a:rPr lang="en-US" sz="3200" b="1" dirty="0"/>
              <a:t>sensor</a:t>
            </a:r>
            <a:r>
              <a:rPr lang="en-US" sz="3200" dirty="0"/>
              <a:t> can be of any kind of analogue detector.</a:t>
            </a:r>
          </a:p>
          <a:p>
            <a:pPr>
              <a:lnSpc>
                <a:spcPct val="90000"/>
              </a:lnSpc>
              <a:spcAft>
                <a:spcPts val="600"/>
              </a:spcAft>
            </a:pPr>
            <a:r>
              <a:rPr lang="en-US" sz="3200" dirty="0"/>
              <a:t>This is the control surface</a:t>
            </a:r>
          </a:p>
        </p:txBody>
      </p:sp>
      <p:pic>
        <p:nvPicPr>
          <p:cNvPr id="8" name="Content Placeholder 7" descr="A picture containing linedrawing&#10;&#10;Description automatically generated">
            <a:extLst>
              <a:ext uri="{FF2B5EF4-FFF2-40B4-BE49-F238E27FC236}">
                <a16:creationId xmlns:a16="http://schemas.microsoft.com/office/drawing/2014/main" id="{E7E2FC15-A939-7C4D-0A47-33BDFFDA1575}"/>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r="-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Title 1">
            <a:extLst>
              <a:ext uri="{FF2B5EF4-FFF2-40B4-BE49-F238E27FC236}">
                <a16:creationId xmlns:a16="http://schemas.microsoft.com/office/drawing/2014/main" id="{40D184E5-F51D-36BA-AB23-8E0E7709ECE2}"/>
              </a:ext>
            </a:extLst>
          </p:cNvPr>
          <p:cNvSpPr>
            <a:spLocks noGrp="1"/>
          </p:cNvSpPr>
          <p:nvPr>
            <p:ph type="title"/>
          </p:nvPr>
        </p:nvSpPr>
        <p:spPr>
          <a:xfrm>
            <a:off x="838200" y="365125"/>
            <a:ext cx="7148513" cy="1807305"/>
          </a:xfrm>
        </p:spPr>
        <p:txBody>
          <a:bodyPr vert="horz" lIns="91440" tIns="45720" rIns="91440" bIns="45720" rtlCol="0" anchor="ctr">
            <a:normAutofit/>
          </a:bodyPr>
          <a:lstStyle/>
          <a:p>
            <a:r>
              <a:rPr lang="en-US" b="1" dirty="0">
                <a:latin typeface="American Typewriter" panose="02090604020004020304" pitchFamily="18" charset="77"/>
              </a:rPr>
              <a:t>Getting Around</a:t>
            </a:r>
          </a:p>
        </p:txBody>
      </p:sp>
    </p:spTree>
    <p:extLst>
      <p:ext uri="{BB962C8B-B14F-4D97-AF65-F5344CB8AC3E}">
        <p14:creationId xmlns:p14="http://schemas.microsoft.com/office/powerpoint/2010/main" val="315101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84E5-F51D-36BA-AB23-8E0E7709ECE2}"/>
              </a:ext>
            </a:extLst>
          </p:cNvPr>
          <p:cNvSpPr>
            <a:spLocks noGrp="1"/>
          </p:cNvSpPr>
          <p:nvPr>
            <p:ph type="title"/>
          </p:nvPr>
        </p:nvSpPr>
        <p:spPr>
          <a:xfrm>
            <a:off x="833437" y="365125"/>
            <a:ext cx="10515600" cy="1325563"/>
          </a:xfrm>
        </p:spPr>
        <p:txBody>
          <a:bodyPr/>
          <a:lstStyle/>
          <a:p>
            <a:r>
              <a:rPr lang="en-US" b="1" dirty="0">
                <a:latin typeface="American Typewriter" panose="02090604020004020304" pitchFamily="18" charset="77"/>
              </a:rPr>
              <a:t>Vehicle 1 </a:t>
            </a:r>
          </a:p>
        </p:txBody>
      </p:sp>
      <p:sp>
        <p:nvSpPr>
          <p:cNvPr id="9" name="TextBox 8">
            <a:extLst>
              <a:ext uri="{FF2B5EF4-FFF2-40B4-BE49-F238E27FC236}">
                <a16:creationId xmlns:a16="http://schemas.microsoft.com/office/drawing/2014/main" id="{EC973E69-2274-DCA5-5003-1E3E3D3377CF}"/>
              </a:ext>
            </a:extLst>
          </p:cNvPr>
          <p:cNvSpPr txBox="1"/>
          <p:nvPr/>
        </p:nvSpPr>
        <p:spPr>
          <a:xfrm>
            <a:off x="842963" y="1690688"/>
            <a:ext cx="6972300" cy="4524315"/>
          </a:xfrm>
          <a:prstGeom prst="rect">
            <a:avLst/>
          </a:prstGeom>
          <a:noFill/>
        </p:spPr>
        <p:txBody>
          <a:bodyPr wrap="square" rtlCol="0">
            <a:spAutoFit/>
          </a:bodyPr>
          <a:lstStyle/>
          <a:p>
            <a:r>
              <a:rPr lang="en-GB" sz="3200" dirty="0"/>
              <a:t>The signal is conveyed from the sensor to the motor by a </a:t>
            </a:r>
            <a:r>
              <a:rPr lang="en-GB" sz="3200" b="1" dirty="0"/>
              <a:t>nerve fibre</a:t>
            </a:r>
            <a:r>
              <a:rPr lang="en-GB" sz="3200" dirty="0"/>
              <a:t>, causing the motor to vary continuously in its output. </a:t>
            </a:r>
          </a:p>
          <a:p>
            <a:endParaRPr lang="en-GB" sz="3200" dirty="0"/>
          </a:p>
          <a:p>
            <a:r>
              <a:rPr lang="en-US" sz="3200" dirty="0"/>
              <a:t>“</a:t>
            </a:r>
            <a:r>
              <a:rPr lang="en-US" sz="3200" i="1" dirty="0"/>
              <a:t>The more there is of the quality to which the sensor is tuned, the faster the motor goes</a:t>
            </a:r>
            <a:r>
              <a:rPr lang="en-US" sz="3200" dirty="0"/>
              <a:t>” - </a:t>
            </a:r>
            <a:r>
              <a:rPr lang="en-US" sz="3200" dirty="0" err="1"/>
              <a:t>Braitenberg</a:t>
            </a:r>
            <a:r>
              <a:rPr lang="en-US" sz="3200" dirty="0"/>
              <a:t>.</a:t>
            </a:r>
            <a:endParaRPr lang="en-GB" sz="3200" dirty="0"/>
          </a:p>
          <a:p>
            <a:endParaRPr lang="en-GB" sz="3200" dirty="0"/>
          </a:p>
        </p:txBody>
      </p:sp>
      <p:pic>
        <p:nvPicPr>
          <p:cNvPr id="5" name="Content Placeholder 10">
            <a:extLst>
              <a:ext uri="{FF2B5EF4-FFF2-40B4-BE49-F238E27FC236}">
                <a16:creationId xmlns:a16="http://schemas.microsoft.com/office/drawing/2014/main" id="{5C243F2A-44F5-45D3-A5C1-F95E571DC5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81118" y="523838"/>
            <a:ext cx="3754584" cy="5380689"/>
          </a:xfrm>
          <a:prstGeom prst="rect">
            <a:avLst/>
          </a:prstGeom>
        </p:spPr>
      </p:pic>
    </p:spTree>
    <p:extLst>
      <p:ext uri="{BB962C8B-B14F-4D97-AF65-F5344CB8AC3E}">
        <p14:creationId xmlns:p14="http://schemas.microsoft.com/office/powerpoint/2010/main" val="129939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D283-9F8C-024A-BEA0-015491712B84}"/>
              </a:ext>
            </a:extLst>
          </p:cNvPr>
          <p:cNvSpPr>
            <a:spLocks noGrp="1"/>
          </p:cNvSpPr>
          <p:nvPr>
            <p:ph type="title"/>
          </p:nvPr>
        </p:nvSpPr>
        <p:spPr/>
        <p:txBody>
          <a:bodyPr>
            <a:normAutofit/>
          </a:bodyPr>
          <a:lstStyle/>
          <a:p>
            <a:r>
              <a:rPr lang="en-GB" sz="4000" b="1" dirty="0" err="1">
                <a:latin typeface="American Typewriter" panose="02090604020004020304" pitchFamily="18" charset="77"/>
              </a:rPr>
              <a:t>Braitenberg</a:t>
            </a:r>
            <a:r>
              <a:rPr lang="en-GB" sz="4000" b="1" dirty="0">
                <a:latin typeface="American Typewriter" panose="02090604020004020304" pitchFamily="18" charset="77"/>
              </a:rPr>
              <a:t> </a:t>
            </a:r>
            <a:r>
              <a:rPr lang="en-US" sz="4000" b="1" dirty="0">
                <a:latin typeface="American Typewriter" panose="02090604020004020304" pitchFamily="18" charset="77"/>
              </a:rPr>
              <a:t>Vehicle 1: Getting Around</a:t>
            </a:r>
          </a:p>
        </p:txBody>
      </p:sp>
      <p:sp>
        <p:nvSpPr>
          <p:cNvPr id="3" name="Content Placeholder 2">
            <a:extLst>
              <a:ext uri="{FF2B5EF4-FFF2-40B4-BE49-F238E27FC236}">
                <a16:creationId xmlns:a16="http://schemas.microsoft.com/office/drawing/2014/main" id="{81DA7A03-B754-1F48-BBC8-CC04E587EFF0}"/>
              </a:ext>
            </a:extLst>
          </p:cNvPr>
          <p:cNvSpPr>
            <a:spLocks noGrp="1"/>
          </p:cNvSpPr>
          <p:nvPr>
            <p:ph sz="half" idx="1"/>
          </p:nvPr>
        </p:nvSpPr>
        <p:spPr>
          <a:xfrm>
            <a:off x="838200" y="1825625"/>
            <a:ext cx="5181600" cy="4351338"/>
          </a:xfrm>
        </p:spPr>
        <p:txBody>
          <a:bodyPr>
            <a:normAutofit lnSpcReduction="10000"/>
          </a:bodyPr>
          <a:lstStyle/>
          <a:p>
            <a:pPr marL="0" indent="0">
              <a:buNone/>
            </a:pPr>
            <a:r>
              <a:rPr lang="en-GB" sz="3200" dirty="0"/>
              <a:t>“</a:t>
            </a:r>
            <a:r>
              <a:rPr lang="en-GB" sz="3200" i="1" dirty="0"/>
              <a:t>Once you let friction come into the picture, other amazing things might happen. As the vehicle pushes forward against frictional forces, it will deviate from its course</a:t>
            </a:r>
            <a:r>
              <a:rPr lang="en-GB" sz="3200" dirty="0"/>
              <a:t>.” </a:t>
            </a:r>
            <a:br>
              <a:rPr lang="en-GB" sz="3200" dirty="0"/>
            </a:br>
            <a:r>
              <a:rPr lang="en-GB" sz="3200" dirty="0"/>
              <a:t>Valentino </a:t>
            </a:r>
            <a:r>
              <a:rPr lang="en-GB" sz="3200" dirty="0" err="1"/>
              <a:t>Braitenberg</a:t>
            </a:r>
            <a:br>
              <a:rPr lang="en-GB" sz="3200" dirty="0"/>
            </a:br>
            <a:endParaRPr lang="en-US" sz="3200" dirty="0"/>
          </a:p>
          <a:p>
            <a:r>
              <a:rPr lang="en-US" sz="3200" b="1" dirty="0">
                <a:hlinkClick r:id="rId3"/>
              </a:rPr>
              <a:t>https://go.uwe.ac.uk/v1</a:t>
            </a:r>
            <a:endParaRPr lang="en-US" sz="3200" b="1" dirty="0"/>
          </a:p>
        </p:txBody>
      </p:sp>
      <p:pic>
        <p:nvPicPr>
          <p:cNvPr id="10" name="Content Placeholder 9">
            <a:extLst>
              <a:ext uri="{FF2B5EF4-FFF2-40B4-BE49-F238E27FC236}">
                <a16:creationId xmlns:a16="http://schemas.microsoft.com/office/drawing/2014/main" id="{D53A3B61-8AEA-4A44-8B01-EF3E67C50D52}"/>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6587331" y="1825625"/>
            <a:ext cx="4351338" cy="4351338"/>
          </a:xfrm>
        </p:spPr>
      </p:pic>
    </p:spTree>
    <p:extLst>
      <p:ext uri="{BB962C8B-B14F-4D97-AF65-F5344CB8AC3E}">
        <p14:creationId xmlns:p14="http://schemas.microsoft.com/office/powerpoint/2010/main" val="2502355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08DF-7C00-BAC2-438D-9A57288C0492}"/>
              </a:ext>
            </a:extLst>
          </p:cNvPr>
          <p:cNvSpPr>
            <a:spLocks noGrp="1"/>
          </p:cNvSpPr>
          <p:nvPr>
            <p:ph type="title"/>
          </p:nvPr>
        </p:nvSpPr>
        <p:spPr/>
        <p:txBody>
          <a:bodyPr/>
          <a:lstStyle/>
          <a:p>
            <a:r>
              <a:rPr lang="en-US" b="1" dirty="0">
                <a:latin typeface="American Typewriter" panose="02090604020004020304" pitchFamily="18" charset="77"/>
              </a:rPr>
              <a:t>Overview</a:t>
            </a:r>
          </a:p>
        </p:txBody>
      </p:sp>
      <p:sp>
        <p:nvSpPr>
          <p:cNvPr id="3" name="Content Placeholder 2">
            <a:extLst>
              <a:ext uri="{FF2B5EF4-FFF2-40B4-BE49-F238E27FC236}">
                <a16:creationId xmlns:a16="http://schemas.microsoft.com/office/drawing/2014/main" id="{6F21CA57-20A6-005B-A252-F54ADCC14DEB}"/>
              </a:ext>
            </a:extLst>
          </p:cNvPr>
          <p:cNvSpPr>
            <a:spLocks noGrp="1"/>
          </p:cNvSpPr>
          <p:nvPr>
            <p:ph idx="1"/>
          </p:nvPr>
        </p:nvSpPr>
        <p:spPr>
          <a:xfrm>
            <a:off x="838199" y="1825625"/>
            <a:ext cx="10914089" cy="4351338"/>
          </a:xfrm>
        </p:spPr>
        <p:txBody>
          <a:bodyPr/>
          <a:lstStyle/>
          <a:p>
            <a:pPr marL="0" indent="0">
              <a:buNone/>
            </a:pPr>
            <a:r>
              <a:rPr lang="en-GB" sz="3200" dirty="0"/>
              <a:t>This talk is about:</a:t>
            </a:r>
          </a:p>
          <a:p>
            <a:r>
              <a:rPr lang="en-GB" sz="3200" dirty="0"/>
              <a:t>An Introduction to Cybernetics</a:t>
            </a:r>
          </a:p>
          <a:p>
            <a:r>
              <a:rPr lang="en-GB" sz="3200" b="1" dirty="0"/>
              <a:t>Cyber-Consciousness</a:t>
            </a:r>
            <a:r>
              <a:rPr lang="en-GB" sz="3200" dirty="0"/>
              <a:t> – A cybernetic approach to consciousness</a:t>
            </a:r>
            <a:endParaRPr lang="en-US" sz="3200" dirty="0"/>
          </a:p>
          <a:p>
            <a:r>
              <a:rPr lang="en-US" sz="3200" dirty="0"/>
              <a:t>Fun experiments with robots in a simulated world.</a:t>
            </a:r>
          </a:p>
          <a:p>
            <a:r>
              <a:rPr lang="en-US" sz="3200" dirty="0"/>
              <a:t>Future directions.</a:t>
            </a:r>
            <a:endParaRPr lang="en-GB" sz="3200" dirty="0"/>
          </a:p>
          <a:p>
            <a:endParaRPr lang="en-US" dirty="0"/>
          </a:p>
        </p:txBody>
      </p:sp>
    </p:spTree>
    <p:extLst>
      <p:ext uri="{BB962C8B-B14F-4D97-AF65-F5344CB8AC3E}">
        <p14:creationId xmlns:p14="http://schemas.microsoft.com/office/powerpoint/2010/main" val="4263594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ED8E8-FDC4-3B4D-92CB-AE0DE0749FF9}"/>
              </a:ext>
            </a:extLst>
          </p:cNvPr>
          <p:cNvSpPr>
            <a:spLocks noGrp="1"/>
          </p:cNvSpPr>
          <p:nvPr>
            <p:ph type="title"/>
          </p:nvPr>
        </p:nvSpPr>
        <p:spPr/>
        <p:txBody>
          <a:bodyPr/>
          <a:lstStyle/>
          <a:p>
            <a:r>
              <a:rPr lang="en-US" b="1" dirty="0">
                <a:latin typeface="American Typewriter" panose="02090604020004020304" pitchFamily="18" charset="77"/>
              </a:rPr>
              <a:t>Simple eye</a:t>
            </a:r>
          </a:p>
        </p:txBody>
      </p:sp>
      <p:sp>
        <p:nvSpPr>
          <p:cNvPr id="3" name="Content Placeholder 2">
            <a:extLst>
              <a:ext uri="{FF2B5EF4-FFF2-40B4-BE49-F238E27FC236}">
                <a16:creationId xmlns:a16="http://schemas.microsoft.com/office/drawing/2014/main" id="{D2899E6C-C9DB-5D46-B830-4EEC2C214BDF}"/>
              </a:ext>
            </a:extLst>
          </p:cNvPr>
          <p:cNvSpPr>
            <a:spLocks noGrp="1"/>
          </p:cNvSpPr>
          <p:nvPr>
            <p:ph sz="half" idx="1"/>
          </p:nvPr>
        </p:nvSpPr>
        <p:spPr>
          <a:xfrm>
            <a:off x="574728" y="1841123"/>
            <a:ext cx="5888064" cy="4351338"/>
          </a:xfrm>
        </p:spPr>
        <p:txBody>
          <a:bodyPr>
            <a:normAutofit lnSpcReduction="10000"/>
          </a:bodyPr>
          <a:lstStyle/>
          <a:p>
            <a:r>
              <a:rPr lang="en-GB" dirty="0"/>
              <a:t>The brighter the light, the faster it drives the motor.</a:t>
            </a:r>
          </a:p>
          <a:p>
            <a:r>
              <a:rPr lang="en-GB" dirty="0"/>
              <a:t>Apparent brightness varies with angle to light source.</a:t>
            </a:r>
          </a:p>
          <a:p>
            <a:r>
              <a:rPr lang="en-GB" dirty="0"/>
              <a:t>The eye is an idealised photocell following Lambert’s cosine law.</a:t>
            </a:r>
          </a:p>
          <a:p>
            <a:r>
              <a:rPr lang="en-GB" dirty="0"/>
              <a:t>No signal from a light source behind the vehicle.</a:t>
            </a:r>
          </a:p>
          <a:p>
            <a:r>
              <a:rPr lang="en-GB" dirty="0"/>
              <a:t>This half-rectification brings V1 to a halt just beyond the light.</a:t>
            </a:r>
          </a:p>
        </p:txBody>
      </p:sp>
      <p:pic>
        <p:nvPicPr>
          <p:cNvPr id="5" name="Content Placeholder 4">
            <a:extLst>
              <a:ext uri="{FF2B5EF4-FFF2-40B4-BE49-F238E27FC236}">
                <a16:creationId xmlns:a16="http://schemas.microsoft.com/office/drawing/2014/main" id="{522420C8-91ED-754D-A2CA-C2B4488FE83F}"/>
              </a:ext>
            </a:extLst>
          </p:cNvPr>
          <p:cNvPicPr>
            <a:picLocks noGrp="1" noChangeAspect="1"/>
          </p:cNvPicPr>
          <p:nvPr>
            <p:ph sz="half" idx="2"/>
          </p:nvPr>
        </p:nvPicPr>
        <p:blipFill rotWithShape="1">
          <a:blip r:embed="rId2">
            <a:extLst>
              <a:ext uri="{28A0092B-C50C-407E-A947-70E740481C1C}">
                <a14:useLocalDpi xmlns:a14="http://schemas.microsoft.com/office/drawing/2010/main"/>
              </a:ext>
            </a:extLst>
          </a:blip>
          <a:srcRect/>
          <a:stretch/>
        </p:blipFill>
        <p:spPr>
          <a:xfrm>
            <a:off x="7268706" y="939036"/>
            <a:ext cx="4184542" cy="4196531"/>
          </a:xfrm>
          <a:prstGeom prst="rect">
            <a:avLst/>
          </a:prstGeom>
        </p:spPr>
      </p:pic>
      <p:sp>
        <p:nvSpPr>
          <p:cNvPr id="6" name="TextBox 5">
            <a:extLst>
              <a:ext uri="{FF2B5EF4-FFF2-40B4-BE49-F238E27FC236}">
                <a16:creationId xmlns:a16="http://schemas.microsoft.com/office/drawing/2014/main" id="{22B21FDF-D35E-0E4E-B355-688091C73F2E}"/>
              </a:ext>
            </a:extLst>
          </p:cNvPr>
          <p:cNvSpPr txBox="1"/>
          <p:nvPr/>
        </p:nvSpPr>
        <p:spPr>
          <a:xfrm>
            <a:off x="6878341" y="5186605"/>
            <a:ext cx="5086350" cy="1200329"/>
          </a:xfrm>
          <a:prstGeom prst="rect">
            <a:avLst/>
          </a:prstGeom>
          <a:noFill/>
        </p:spPr>
        <p:txBody>
          <a:bodyPr wrap="square" rtlCol="0">
            <a:spAutoFit/>
          </a:bodyPr>
          <a:lstStyle/>
          <a:p>
            <a:r>
              <a:rPr lang="en-US" sz="2400" dirty="0"/>
              <a:t>The eye of V1 produces a signal that varies with the half-rectified cosine of the angle to the light source.</a:t>
            </a:r>
          </a:p>
        </p:txBody>
      </p:sp>
      <p:cxnSp>
        <p:nvCxnSpPr>
          <p:cNvPr id="8" name="Straight Connector 7">
            <a:extLst>
              <a:ext uri="{FF2B5EF4-FFF2-40B4-BE49-F238E27FC236}">
                <a16:creationId xmlns:a16="http://schemas.microsoft.com/office/drawing/2014/main" id="{9C38175B-F3E9-B446-9CFA-779C419C011D}"/>
              </a:ext>
            </a:extLst>
          </p:cNvPr>
          <p:cNvCxnSpPr>
            <a:cxnSpLocks/>
          </p:cNvCxnSpPr>
          <p:nvPr/>
        </p:nvCxnSpPr>
        <p:spPr>
          <a:xfrm>
            <a:off x="8384584" y="1022888"/>
            <a:ext cx="0" cy="3936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E3796A3-C537-CB43-B3F4-4C5CD0CE653B}"/>
              </a:ext>
            </a:extLst>
          </p:cNvPr>
          <p:cNvSpPr txBox="1"/>
          <p:nvPr/>
        </p:nvSpPr>
        <p:spPr>
          <a:xfrm>
            <a:off x="8384583" y="3084162"/>
            <a:ext cx="1332854" cy="369332"/>
          </a:xfrm>
          <a:prstGeom prst="rect">
            <a:avLst/>
          </a:prstGeom>
          <a:noFill/>
        </p:spPr>
        <p:txBody>
          <a:bodyPr wrap="square" rtlCol="0">
            <a:spAutoFit/>
          </a:bodyPr>
          <a:lstStyle/>
          <a:p>
            <a:r>
              <a:rPr lang="en-US" dirty="0"/>
              <a:t>0 </a:t>
            </a:r>
            <a:endParaRPr lang="en-US" i="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9D61051-FB6E-E14F-8AAB-376B03E6F09C}"/>
                  </a:ext>
                </a:extLst>
              </p:cNvPr>
              <p:cNvSpPr txBox="1"/>
              <p:nvPr/>
            </p:nvSpPr>
            <p:spPr>
              <a:xfrm>
                <a:off x="9296400" y="2446149"/>
                <a:ext cx="378758" cy="562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nor/>
                            </m:rPr>
                            <a:rPr lang="en-US" dirty="0"/>
                            <m:t>𝜋</m:t>
                          </m:r>
                        </m:num>
                        <m:den>
                          <m:r>
                            <a:rPr lang="en-GB" b="0" i="1" smtClean="0">
                              <a:latin typeface="Cambria Math" panose="02040503050406030204" pitchFamily="18" charset="0"/>
                            </a:rPr>
                            <m:t>2</m:t>
                          </m:r>
                        </m:den>
                      </m:f>
                    </m:oMath>
                  </m:oMathPara>
                </a14:m>
                <a:endParaRPr lang="en-US" dirty="0"/>
              </a:p>
            </p:txBody>
          </p:sp>
        </mc:Choice>
        <mc:Fallback xmlns="">
          <p:sp>
            <p:nvSpPr>
              <p:cNvPr id="11" name="TextBox 10">
                <a:extLst>
                  <a:ext uri="{FF2B5EF4-FFF2-40B4-BE49-F238E27FC236}">
                    <a16:creationId xmlns:a16="http://schemas.microsoft.com/office/drawing/2014/main" id="{F9D61051-FB6E-E14F-8AAB-376B03E6F09C}"/>
                  </a:ext>
                </a:extLst>
              </p:cNvPr>
              <p:cNvSpPr txBox="1">
                <a:spLocks noRot="1" noChangeAspect="1" noMove="1" noResize="1" noEditPoints="1" noAdjustHandles="1" noChangeArrowheads="1" noChangeShapeType="1" noTextEdit="1"/>
              </p:cNvSpPr>
              <p:nvPr/>
            </p:nvSpPr>
            <p:spPr>
              <a:xfrm>
                <a:off x="9296400" y="2446149"/>
                <a:ext cx="378758" cy="562975"/>
              </a:xfrm>
              <a:prstGeom prst="rect">
                <a:avLst/>
              </a:prstGeom>
              <a:blipFill>
                <a:blip r:embed="rId3"/>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AB75E0-2A64-654C-A70D-93DF8A8E7F4F}"/>
                  </a:ext>
                </a:extLst>
              </p:cNvPr>
              <p:cNvSpPr txBox="1"/>
              <p:nvPr/>
            </p:nvSpPr>
            <p:spPr>
              <a:xfrm>
                <a:off x="7062061" y="2474562"/>
                <a:ext cx="464423" cy="528927"/>
              </a:xfrm>
              <a:prstGeom prst="rect">
                <a:avLst/>
              </a:prstGeom>
              <a:noFill/>
            </p:spPr>
            <p:txBody>
              <a:bodyPr wrap="none" rtlCol="0">
                <a:spAutoFit/>
              </a:bodyPr>
              <a:lstStyle/>
              <a:p>
                <a:r>
                  <a:rPr lang="en-US" dirty="0"/>
                  <a:t>- </a:t>
                </a:r>
                <a14:m>
                  <m:oMath xmlns:m="http://schemas.openxmlformats.org/officeDocument/2006/math">
                    <m:f>
                      <m:fPr>
                        <m:ctrlPr>
                          <a:rPr lang="en-US" sz="2000" i="1" smtClean="0">
                            <a:latin typeface="Cambria Math" panose="02040503050406030204" pitchFamily="18" charset="0"/>
                          </a:rPr>
                        </m:ctrlPr>
                      </m:fPr>
                      <m:num>
                        <m:r>
                          <m:rPr>
                            <m:nor/>
                          </m:rPr>
                          <a:rPr lang="en-US" sz="2000" dirty="0"/>
                          <m:t>𝜋</m:t>
                        </m:r>
                      </m:num>
                      <m:den>
                        <m:r>
                          <a:rPr lang="en-GB" sz="2000" b="0" i="1" smtClean="0">
                            <a:latin typeface="Cambria Math" panose="02040503050406030204" pitchFamily="18" charset="0"/>
                          </a:rPr>
                          <m:t>2</m:t>
                        </m:r>
                      </m:den>
                    </m:f>
                  </m:oMath>
                </a14:m>
                <a:endParaRPr lang="en-US" dirty="0"/>
              </a:p>
            </p:txBody>
          </p:sp>
        </mc:Choice>
        <mc:Fallback xmlns="">
          <p:sp>
            <p:nvSpPr>
              <p:cNvPr id="12" name="TextBox 11">
                <a:extLst>
                  <a:ext uri="{FF2B5EF4-FFF2-40B4-BE49-F238E27FC236}">
                    <a16:creationId xmlns:a16="http://schemas.microsoft.com/office/drawing/2014/main" id="{B1AB75E0-2A64-654C-A70D-93DF8A8E7F4F}"/>
                  </a:ext>
                </a:extLst>
              </p:cNvPr>
              <p:cNvSpPr txBox="1">
                <a:spLocks noRot="1" noChangeAspect="1" noMove="1" noResize="1" noEditPoints="1" noAdjustHandles="1" noChangeArrowheads="1" noChangeShapeType="1" noTextEdit="1"/>
              </p:cNvSpPr>
              <p:nvPr/>
            </p:nvSpPr>
            <p:spPr>
              <a:xfrm>
                <a:off x="7062061" y="2474562"/>
                <a:ext cx="464423" cy="528927"/>
              </a:xfrm>
              <a:prstGeom prst="rect">
                <a:avLst/>
              </a:prstGeom>
              <a:blipFill>
                <a:blip r:embed="rId4"/>
                <a:stretch>
                  <a:fillRect l="-7895" b="-4762"/>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A936BCD4-499B-B144-B5FF-63385F8CE6F2}"/>
              </a:ext>
            </a:extLst>
          </p:cNvPr>
          <p:cNvCxnSpPr>
            <a:cxnSpLocks/>
          </p:cNvCxnSpPr>
          <p:nvPr/>
        </p:nvCxnSpPr>
        <p:spPr>
          <a:xfrm>
            <a:off x="10195302" y="1066800"/>
            <a:ext cx="0" cy="39236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9E5FDAC-9E72-8743-AE93-8B3251B7E359}"/>
              </a:ext>
            </a:extLst>
          </p:cNvPr>
          <p:cNvSpPr txBox="1"/>
          <p:nvPr/>
        </p:nvSpPr>
        <p:spPr>
          <a:xfrm>
            <a:off x="10241797" y="3066081"/>
            <a:ext cx="320922" cy="369332"/>
          </a:xfrm>
          <a:prstGeom prst="rect">
            <a:avLst/>
          </a:prstGeom>
          <a:noFill/>
        </p:spPr>
        <p:txBody>
          <a:bodyPr wrap="none" rtlCol="0">
            <a:spAutoFit/>
          </a:bodyPr>
          <a:lstStyle/>
          <a:p>
            <a:r>
              <a:rPr lang="en-US" dirty="0"/>
              <a:t>𝜋</a:t>
            </a:r>
          </a:p>
        </p:txBody>
      </p:sp>
      <p:sp>
        <p:nvSpPr>
          <p:cNvPr id="18" name="TextBox 17">
            <a:extLst>
              <a:ext uri="{FF2B5EF4-FFF2-40B4-BE49-F238E27FC236}">
                <a16:creationId xmlns:a16="http://schemas.microsoft.com/office/drawing/2014/main" id="{01913941-CC02-514F-AB34-6F3883F294F1}"/>
              </a:ext>
            </a:extLst>
          </p:cNvPr>
          <p:cNvSpPr txBox="1"/>
          <p:nvPr/>
        </p:nvSpPr>
        <p:spPr>
          <a:xfrm>
            <a:off x="8382000" y="4631409"/>
            <a:ext cx="1332854" cy="369332"/>
          </a:xfrm>
          <a:prstGeom prst="rect">
            <a:avLst/>
          </a:prstGeom>
          <a:noFill/>
        </p:spPr>
        <p:txBody>
          <a:bodyPr wrap="square" rtlCol="0">
            <a:spAutoFit/>
          </a:bodyPr>
          <a:lstStyle/>
          <a:p>
            <a:r>
              <a:rPr lang="en-US" i="1" dirty="0"/>
              <a:t>dead ahead</a:t>
            </a:r>
          </a:p>
        </p:txBody>
      </p:sp>
    </p:spTree>
    <p:extLst>
      <p:ext uri="{BB962C8B-B14F-4D97-AF65-F5344CB8AC3E}">
        <p14:creationId xmlns:p14="http://schemas.microsoft.com/office/powerpoint/2010/main" val="1280229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B6D1-8833-8946-8260-114525F0251D}"/>
              </a:ext>
            </a:extLst>
          </p:cNvPr>
          <p:cNvSpPr>
            <a:spLocks noGrp="1"/>
          </p:cNvSpPr>
          <p:nvPr>
            <p:ph type="title"/>
          </p:nvPr>
        </p:nvSpPr>
        <p:spPr/>
        <p:txBody>
          <a:bodyPr/>
          <a:lstStyle/>
          <a:p>
            <a:r>
              <a:rPr lang="en-US" b="1" dirty="0">
                <a:latin typeface="American Typewriter" panose="02090604020004020304" pitchFamily="18" charset="77"/>
              </a:rPr>
              <a:t>The Controlled Variable</a:t>
            </a:r>
          </a:p>
        </p:txBody>
      </p:sp>
      <p:sp>
        <p:nvSpPr>
          <p:cNvPr id="3" name="Content Placeholder 2">
            <a:extLst>
              <a:ext uri="{FF2B5EF4-FFF2-40B4-BE49-F238E27FC236}">
                <a16:creationId xmlns:a16="http://schemas.microsoft.com/office/drawing/2014/main" id="{28672E7E-FC86-D64B-AD93-25FB87B831C8}"/>
              </a:ext>
            </a:extLst>
          </p:cNvPr>
          <p:cNvSpPr>
            <a:spLocks noGrp="1"/>
          </p:cNvSpPr>
          <p:nvPr>
            <p:ph idx="1"/>
          </p:nvPr>
        </p:nvSpPr>
        <p:spPr>
          <a:xfrm>
            <a:off x="5314950" y="1825625"/>
            <a:ext cx="6038850" cy="4351338"/>
          </a:xfrm>
        </p:spPr>
        <p:txBody>
          <a:bodyPr>
            <a:normAutofit/>
          </a:bodyPr>
          <a:lstStyle/>
          <a:p>
            <a:r>
              <a:rPr lang="en-US" sz="3600" dirty="0"/>
              <a:t>A </a:t>
            </a:r>
            <a:r>
              <a:rPr lang="en-US" sz="3600" b="1" dirty="0"/>
              <a:t>controlled variable</a:t>
            </a:r>
            <a:r>
              <a:rPr lang="en-US" sz="3600" dirty="0"/>
              <a:t> is some aspect of the perceived environment that the vehicle effects to achieve its goal.</a:t>
            </a:r>
          </a:p>
          <a:p>
            <a:r>
              <a:rPr lang="en-US" sz="3600" dirty="0"/>
              <a:t>What is the Vehicle trying to control - what is its </a:t>
            </a:r>
            <a:r>
              <a:rPr lang="en-US" sz="3600" i="1" dirty="0"/>
              <a:t>purpose?</a:t>
            </a:r>
          </a:p>
          <a:p>
            <a:r>
              <a:rPr lang="en-US" sz="3600" dirty="0"/>
              <a:t>The controlled variable is on the control surface</a:t>
            </a:r>
          </a:p>
        </p:txBody>
      </p:sp>
      <p:pic>
        <p:nvPicPr>
          <p:cNvPr id="6" name="Picture 5">
            <a:extLst>
              <a:ext uri="{FF2B5EF4-FFF2-40B4-BE49-F238E27FC236}">
                <a16:creationId xmlns:a16="http://schemas.microsoft.com/office/drawing/2014/main" id="{7AA34779-74FA-3FF6-BE85-AE2513D0A63E}"/>
              </a:ext>
            </a:extLst>
          </p:cNvPr>
          <p:cNvPicPr>
            <a:picLocks noChangeAspect="1"/>
          </p:cNvPicPr>
          <p:nvPr/>
        </p:nvPicPr>
        <p:blipFill>
          <a:blip r:embed="rId2"/>
          <a:stretch>
            <a:fillRect/>
          </a:stretch>
        </p:blipFill>
        <p:spPr>
          <a:xfrm>
            <a:off x="679449" y="2019300"/>
            <a:ext cx="4078111" cy="3670300"/>
          </a:xfrm>
          <a:prstGeom prst="rect">
            <a:avLst/>
          </a:prstGeom>
        </p:spPr>
      </p:pic>
    </p:spTree>
    <p:extLst>
      <p:ext uri="{BB962C8B-B14F-4D97-AF65-F5344CB8AC3E}">
        <p14:creationId xmlns:p14="http://schemas.microsoft.com/office/powerpoint/2010/main" val="1728966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1F67-AF5A-3CF1-DA2B-3CB6551C916D}"/>
              </a:ext>
            </a:extLst>
          </p:cNvPr>
          <p:cNvSpPr>
            <a:spLocks noGrp="1"/>
          </p:cNvSpPr>
          <p:nvPr>
            <p:ph type="title"/>
          </p:nvPr>
        </p:nvSpPr>
        <p:spPr/>
        <p:txBody>
          <a:bodyPr/>
          <a:lstStyle/>
          <a:p>
            <a:r>
              <a:rPr lang="en-US" b="1" dirty="0">
                <a:latin typeface="American Typewriter" panose="02090604020004020304" pitchFamily="18" charset="77"/>
              </a:rPr>
              <a:t>Experiment 1</a:t>
            </a:r>
          </a:p>
        </p:txBody>
      </p:sp>
      <p:sp>
        <p:nvSpPr>
          <p:cNvPr id="3" name="Content Placeholder 2">
            <a:extLst>
              <a:ext uri="{FF2B5EF4-FFF2-40B4-BE49-F238E27FC236}">
                <a16:creationId xmlns:a16="http://schemas.microsoft.com/office/drawing/2014/main" id="{85452868-2D4E-0999-F271-3DABF61B6295}"/>
              </a:ext>
            </a:extLst>
          </p:cNvPr>
          <p:cNvSpPr>
            <a:spLocks noGrp="1"/>
          </p:cNvSpPr>
          <p:nvPr>
            <p:ph idx="1"/>
          </p:nvPr>
        </p:nvSpPr>
        <p:spPr>
          <a:xfrm>
            <a:off x="838200" y="1825625"/>
            <a:ext cx="5671457" cy="4351338"/>
          </a:xfrm>
        </p:spPr>
        <p:txBody>
          <a:bodyPr/>
          <a:lstStyle/>
          <a:p>
            <a:pPr marL="0" indent="0">
              <a:buNone/>
            </a:pPr>
            <a:r>
              <a:rPr lang="en-US" dirty="0"/>
              <a:t>Vehicle 1 moves towards the light.</a:t>
            </a:r>
            <a:endParaRPr lang="en-US" b="1" dirty="0"/>
          </a:p>
          <a:p>
            <a:r>
              <a:rPr lang="en-US" b="1" dirty="0"/>
              <a:t>Hypothesis</a:t>
            </a:r>
            <a:r>
              <a:rPr lang="en-US" dirty="0"/>
              <a:t>: </a:t>
            </a:r>
            <a:r>
              <a:rPr lang="en-US" i="1" dirty="0"/>
              <a:t>The controlled variable is the distance from the light source.</a:t>
            </a:r>
            <a:endParaRPr lang="en-US" dirty="0"/>
          </a:p>
          <a:p>
            <a:r>
              <a:rPr lang="en-US" b="1" i="1" dirty="0"/>
              <a:t>Hypothesis</a:t>
            </a:r>
            <a:r>
              <a:rPr lang="en-US" i="1" dirty="0"/>
              <a:t>: There is significant mutual information between the eye and distance.</a:t>
            </a:r>
            <a:endParaRPr lang="en-US" dirty="0"/>
          </a:p>
        </p:txBody>
      </p:sp>
      <p:sp>
        <p:nvSpPr>
          <p:cNvPr id="4" name="TextBox 3">
            <a:extLst>
              <a:ext uri="{FF2B5EF4-FFF2-40B4-BE49-F238E27FC236}">
                <a16:creationId xmlns:a16="http://schemas.microsoft.com/office/drawing/2014/main" id="{8FBAC98B-6646-A3BC-DD5C-02E447F9001B}"/>
              </a:ext>
            </a:extLst>
          </p:cNvPr>
          <p:cNvSpPr txBox="1"/>
          <p:nvPr/>
        </p:nvSpPr>
        <p:spPr>
          <a:xfrm>
            <a:off x="7897918" y="5193506"/>
            <a:ext cx="3455882" cy="523220"/>
          </a:xfrm>
          <a:prstGeom prst="rect">
            <a:avLst/>
          </a:prstGeom>
          <a:noFill/>
        </p:spPr>
        <p:txBody>
          <a:bodyPr wrap="none" rtlCol="0">
            <a:spAutoFit/>
          </a:bodyPr>
          <a:lstStyle/>
          <a:p>
            <a:r>
              <a:rPr lang="en-US" sz="2800" dirty="0">
                <a:hlinkClick r:id="rId2"/>
              </a:rPr>
              <a:t>https://</a:t>
            </a:r>
            <a:r>
              <a:rPr lang="en-US" sz="2800" dirty="0" err="1">
                <a:hlinkClick r:id="rId2"/>
              </a:rPr>
              <a:t>bit.ly</a:t>
            </a:r>
            <a:r>
              <a:rPr lang="en-US" sz="2800" dirty="0">
                <a:hlinkClick r:id="rId2"/>
              </a:rPr>
              <a:t>/3v8wu3r</a:t>
            </a:r>
            <a:endParaRPr lang="en-US" sz="2800" dirty="0"/>
          </a:p>
        </p:txBody>
      </p:sp>
      <p:pic>
        <p:nvPicPr>
          <p:cNvPr id="8" name="Picture 7">
            <a:extLst>
              <a:ext uri="{FF2B5EF4-FFF2-40B4-BE49-F238E27FC236}">
                <a16:creationId xmlns:a16="http://schemas.microsoft.com/office/drawing/2014/main" id="{82D3B9B4-48C8-88A1-278D-44FC699F2629}"/>
              </a:ext>
            </a:extLst>
          </p:cNvPr>
          <p:cNvPicPr>
            <a:picLocks noChangeAspect="1"/>
          </p:cNvPicPr>
          <p:nvPr/>
        </p:nvPicPr>
        <p:blipFill>
          <a:blip r:embed="rId3"/>
          <a:stretch>
            <a:fillRect/>
          </a:stretch>
        </p:blipFill>
        <p:spPr>
          <a:xfrm>
            <a:off x="7543059" y="1027906"/>
            <a:ext cx="4165600" cy="4165600"/>
          </a:xfrm>
          <a:prstGeom prst="rect">
            <a:avLst/>
          </a:prstGeom>
        </p:spPr>
      </p:pic>
    </p:spTree>
    <p:extLst>
      <p:ext uri="{BB962C8B-B14F-4D97-AF65-F5344CB8AC3E}">
        <p14:creationId xmlns:p14="http://schemas.microsoft.com/office/powerpoint/2010/main" val="441791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D0C6-467B-36FA-34A3-00C8E2E93AFD}"/>
              </a:ext>
            </a:extLst>
          </p:cNvPr>
          <p:cNvSpPr>
            <a:spLocks noGrp="1"/>
          </p:cNvSpPr>
          <p:nvPr>
            <p:ph type="title"/>
          </p:nvPr>
        </p:nvSpPr>
        <p:spPr/>
        <p:txBody>
          <a:bodyPr/>
          <a:lstStyle/>
          <a:p>
            <a:r>
              <a:rPr lang="en-US" b="1" dirty="0">
                <a:latin typeface="American Typewriter" panose="02090604020004020304" pitchFamily="18" charset="77"/>
              </a:rPr>
              <a:t>Test for the Controlled Variable</a:t>
            </a:r>
          </a:p>
        </p:txBody>
      </p:sp>
      <p:sp>
        <p:nvSpPr>
          <p:cNvPr id="3" name="Content Placeholder 2">
            <a:extLst>
              <a:ext uri="{FF2B5EF4-FFF2-40B4-BE49-F238E27FC236}">
                <a16:creationId xmlns:a16="http://schemas.microsoft.com/office/drawing/2014/main" id="{F7D3930F-3EEE-E7F7-22D8-777C70FC16B9}"/>
              </a:ext>
            </a:extLst>
          </p:cNvPr>
          <p:cNvSpPr>
            <a:spLocks noGrp="1"/>
          </p:cNvSpPr>
          <p:nvPr>
            <p:ph sz="half" idx="1"/>
          </p:nvPr>
        </p:nvSpPr>
        <p:spPr>
          <a:xfrm>
            <a:off x="707571" y="1825625"/>
            <a:ext cx="5791200" cy="4351338"/>
          </a:xfrm>
        </p:spPr>
        <p:txBody>
          <a:bodyPr>
            <a:normAutofit/>
          </a:bodyPr>
          <a:lstStyle/>
          <a:p>
            <a:pPr marL="0" indent="0">
              <a:buNone/>
            </a:pPr>
            <a:r>
              <a:rPr lang="en-US" sz="3200" i="1" dirty="0">
                <a:cs typeface="Times New Roman" panose="02020603050405020304" pitchFamily="18" charset="0"/>
              </a:rPr>
              <a:t>Y is the distance from the light.</a:t>
            </a:r>
          </a:p>
          <a:p>
            <a:r>
              <a:rPr lang="en-US" sz="3200" dirty="0">
                <a:cs typeface="Times New Roman" panose="02020603050405020304" pitchFamily="18" charset="0"/>
              </a:rPr>
              <a:t>Intermittently </a:t>
            </a:r>
            <a:r>
              <a:rPr lang="en-US" sz="3200" b="1" dirty="0">
                <a:cs typeface="Times New Roman" panose="02020603050405020304" pitchFamily="18" charset="0"/>
              </a:rPr>
              <a:t>disturb</a:t>
            </a:r>
            <a:r>
              <a:rPr lang="en-US" sz="3200" dirty="0">
                <a:cs typeface="Times New Roman" panose="02020603050405020304" pitchFamily="18" charset="0"/>
              </a:rPr>
              <a:t> the vehicle to see which states it settles back into.</a:t>
            </a:r>
            <a:endParaRPr lang="en-US" sz="3200" dirty="0"/>
          </a:p>
          <a:p>
            <a:r>
              <a:rPr lang="en-US" sz="3200" dirty="0"/>
              <a:t>Coarse distinction of 3 bins</a:t>
            </a:r>
          </a:p>
          <a:p>
            <a:r>
              <a:rPr lang="en-US" sz="3200" dirty="0"/>
              <a:t>Count &amp; </a:t>
            </a:r>
            <a:r>
              <a:rPr lang="en-US" sz="3200" dirty="0" err="1"/>
              <a:t>normalise</a:t>
            </a:r>
            <a:r>
              <a:rPr lang="en-US" sz="3200" dirty="0"/>
              <a:t> occurrences.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4C9EE77-CAED-CCCA-946D-2B6542DDB887}"/>
                  </a:ext>
                </a:extLst>
              </p:cNvPr>
              <p:cNvSpPr>
                <a:spLocks noGrp="1"/>
              </p:cNvSpPr>
              <p:nvPr>
                <p:ph sz="half" idx="2"/>
              </p:nvPr>
            </p:nvSpPr>
            <p:spPr>
              <a:xfrm>
                <a:off x="6617179" y="1901825"/>
                <a:ext cx="5108366" cy="4351338"/>
              </a:xfrm>
            </p:spPr>
            <p:txBody>
              <a:bodyPr>
                <a:normAutofit/>
              </a:bodyPr>
              <a:lstStyle/>
              <a:p>
                <a:pPr marL="0" indent="0">
                  <a:buNone/>
                </a:pPr>
                <a:r>
                  <a:rPr lang="en-US" sz="3200" dirty="0"/>
                  <a:t>Probability of </a:t>
                </a:r>
                <a:r>
                  <a:rPr lang="en-US" sz="3200" dirty="0">
                    <a:latin typeface="Times New Roman" panose="02020603050405020304" pitchFamily="18" charset="0"/>
                    <a:cs typeface="Times New Roman" panose="02020603050405020304" pitchFamily="18" charset="0"/>
                  </a:rPr>
                  <a:t>Y being:</a:t>
                </a:r>
              </a:p>
              <a:p>
                <a:pPr marL="0" indent="0">
                  <a:buNone/>
                </a:pPr>
                <a:endParaRPr lang="en-US" dirty="0">
                  <a:latin typeface="Times New Roman" panose="02020603050405020304" pitchFamily="18" charset="0"/>
                  <a:cs typeface="Times New Roman" panose="02020603050405020304" pitchFamily="18" charset="0"/>
                </a:endParaRPr>
              </a:p>
              <a:p>
                <a:pPr marL="0" indent="0" algn="ctr">
                  <a:buNone/>
                </a:pPr>
                <a:r>
                  <a:rPr lang="en-US" sz="3600" dirty="0">
                    <a:latin typeface="Times New Roman" panose="02020603050405020304" pitchFamily="18" charset="0"/>
                    <a:cs typeface="Times New Roman" panose="02020603050405020304" pitchFamily="18" charset="0"/>
                  </a:rPr>
                  <a:t>P(Y)</a:t>
                </a:r>
                <a:r>
                  <a:rPr lang="en-US" sz="3600" dirty="0"/>
                  <a:t> = </a:t>
                </a:r>
                <a14:m>
                  <m:oMath xmlns:m="http://schemas.openxmlformats.org/officeDocument/2006/math">
                    <m:d>
                      <m:dPr>
                        <m:begChr m:val="["/>
                        <m:endChr m:val="]"/>
                        <m:ctrlPr>
                          <a:rPr lang="en-US" sz="4000" i="1" smtClean="0">
                            <a:latin typeface="Cambria Math" panose="02040503050406030204" pitchFamily="18" charset="0"/>
                          </a:rPr>
                        </m:ctrlPr>
                      </m:dPr>
                      <m:e>
                        <m:m>
                          <m:mPr>
                            <m:mcs>
                              <m:mc>
                                <m:mcPr>
                                  <m:count m:val="3"/>
                                  <m:mcJc m:val="center"/>
                                </m:mcPr>
                              </m:mc>
                            </m:mcs>
                            <m:ctrlPr>
                              <a:rPr lang="en-US" sz="4000" b="0" i="1" smtClean="0">
                                <a:latin typeface="Cambria Math" panose="02040503050406030204" pitchFamily="18" charset="0"/>
                              </a:rPr>
                            </m:ctrlPr>
                          </m:mPr>
                          <m:mr>
                            <m:e>
                              <m:r>
                                <m:rPr>
                                  <m:brk m:alnAt="7"/>
                                </m:rPr>
                                <a:rPr lang="en-GB" sz="4000" b="0" i="1" smtClean="0">
                                  <a:latin typeface="Cambria Math" panose="02040503050406030204" pitchFamily="18" charset="0"/>
                                </a:rPr>
                                <m:t>0</m:t>
                              </m:r>
                              <m:r>
                                <a:rPr lang="en-GB" sz="4000" b="0" i="1" smtClean="0">
                                  <a:latin typeface="Cambria Math" panose="02040503050406030204" pitchFamily="18" charset="0"/>
                                </a:rPr>
                                <m:t>.58</m:t>
                              </m:r>
                            </m:e>
                            <m:e>
                              <m:r>
                                <a:rPr lang="en-GB" sz="4000" b="0" i="1" smtClean="0">
                                  <a:latin typeface="Cambria Math" panose="02040503050406030204" pitchFamily="18" charset="0"/>
                                </a:rPr>
                                <m:t>0.42</m:t>
                              </m:r>
                            </m:e>
                            <m:e>
                              <m:r>
                                <a:rPr lang="en-GB" sz="4000" b="0" i="1" smtClean="0">
                                  <a:latin typeface="Cambria Math" panose="02040503050406030204" pitchFamily="18" charset="0"/>
                                </a:rPr>
                                <m:t>0</m:t>
                              </m:r>
                            </m:e>
                          </m:mr>
                        </m:m>
                      </m:e>
                    </m:d>
                  </m:oMath>
                </a14:m>
                <a:endParaRPr lang="en-US" dirty="0"/>
              </a:p>
            </p:txBody>
          </p:sp>
        </mc:Choice>
        <mc:Fallback xmlns="">
          <p:sp>
            <p:nvSpPr>
              <p:cNvPr id="4" name="Content Placeholder 3">
                <a:extLst>
                  <a:ext uri="{FF2B5EF4-FFF2-40B4-BE49-F238E27FC236}">
                    <a16:creationId xmlns:a16="http://schemas.microsoft.com/office/drawing/2014/main" id="{F4C9EE77-CAED-CCCA-946D-2B6542DDB887}"/>
                  </a:ext>
                </a:extLst>
              </p:cNvPr>
              <p:cNvSpPr>
                <a:spLocks noGrp="1" noRot="1" noChangeAspect="1" noMove="1" noResize="1" noEditPoints="1" noAdjustHandles="1" noChangeArrowheads="1" noChangeShapeType="1" noTextEdit="1"/>
              </p:cNvSpPr>
              <p:nvPr>
                <p:ph sz="half" idx="2"/>
              </p:nvPr>
            </p:nvSpPr>
            <p:spPr>
              <a:xfrm>
                <a:off x="6617179" y="1901825"/>
                <a:ext cx="5108366" cy="4351338"/>
              </a:xfrm>
              <a:blipFill>
                <a:blip r:embed="rId2"/>
                <a:stretch>
                  <a:fillRect l="-2970" t="-319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1C3F9A1-2744-BCAD-F0BB-6D866F121A38}"/>
              </a:ext>
            </a:extLst>
          </p:cNvPr>
          <p:cNvSpPr txBox="1"/>
          <p:nvPr/>
        </p:nvSpPr>
        <p:spPr>
          <a:xfrm>
            <a:off x="8077843" y="2469893"/>
            <a:ext cx="3647702" cy="584775"/>
          </a:xfrm>
          <a:prstGeom prst="rect">
            <a:avLst/>
          </a:prstGeom>
          <a:noFill/>
        </p:spPr>
        <p:txBody>
          <a:bodyPr wrap="square" rtlCol="0">
            <a:spAutoFit/>
          </a:bodyPr>
          <a:lstStyle/>
          <a:p>
            <a:r>
              <a:rPr lang="en-US" sz="3200" dirty="0">
                <a:solidFill>
                  <a:srgbClr val="0070C0"/>
                </a:solidFill>
              </a:rPr>
              <a:t>near                       far</a:t>
            </a:r>
          </a:p>
        </p:txBody>
      </p:sp>
      <p:grpSp>
        <p:nvGrpSpPr>
          <p:cNvPr id="12" name="Group 11">
            <a:extLst>
              <a:ext uri="{FF2B5EF4-FFF2-40B4-BE49-F238E27FC236}">
                <a16:creationId xmlns:a16="http://schemas.microsoft.com/office/drawing/2014/main" id="{A9C8D1F7-DC02-2545-993E-A7A44F835ED1}"/>
              </a:ext>
            </a:extLst>
          </p:cNvPr>
          <p:cNvGrpSpPr/>
          <p:nvPr/>
        </p:nvGrpSpPr>
        <p:grpSpPr>
          <a:xfrm>
            <a:off x="7976322" y="4346284"/>
            <a:ext cx="2390079" cy="2118016"/>
            <a:chOff x="7948462" y="4135147"/>
            <a:chExt cx="2390079" cy="2118016"/>
          </a:xfrm>
        </p:grpSpPr>
        <p:pic>
          <p:nvPicPr>
            <p:cNvPr id="6" name="Content Placeholder 10">
              <a:extLst>
                <a:ext uri="{FF2B5EF4-FFF2-40B4-BE49-F238E27FC236}">
                  <a16:creationId xmlns:a16="http://schemas.microsoft.com/office/drawing/2014/main" id="{C6267DD7-3057-FF41-11F7-959236D9530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48462" y="4273920"/>
              <a:ext cx="1381093" cy="1979243"/>
            </a:xfrm>
            <a:prstGeom prst="rect">
              <a:avLst/>
            </a:prstGeom>
          </p:spPr>
        </p:pic>
        <p:pic>
          <p:nvPicPr>
            <p:cNvPr id="10" name="Content Placeholder 5" descr="Diagram&#10;&#10;Description automatically generated">
              <a:extLst>
                <a:ext uri="{FF2B5EF4-FFF2-40B4-BE49-F238E27FC236}">
                  <a16:creationId xmlns:a16="http://schemas.microsoft.com/office/drawing/2014/main" id="{15FA9A81-E6A4-9BCF-5CD7-6AB28C2A9FA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64764" b="78840"/>
            <a:stretch/>
          </p:blipFill>
          <p:spPr>
            <a:xfrm>
              <a:off x="9447963" y="4135147"/>
              <a:ext cx="890578" cy="854770"/>
            </a:xfrm>
            <a:prstGeom prst="rect">
              <a:avLst/>
            </a:prstGeom>
          </p:spPr>
        </p:pic>
      </p:grpSp>
    </p:spTree>
    <p:extLst>
      <p:ext uri="{BB962C8B-B14F-4D97-AF65-F5344CB8AC3E}">
        <p14:creationId xmlns:p14="http://schemas.microsoft.com/office/powerpoint/2010/main" val="3224900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D0C6-467B-36FA-34A3-00C8E2E93AFD}"/>
              </a:ext>
            </a:extLst>
          </p:cNvPr>
          <p:cNvSpPr>
            <a:spLocks noGrp="1"/>
          </p:cNvSpPr>
          <p:nvPr>
            <p:ph type="title"/>
          </p:nvPr>
        </p:nvSpPr>
        <p:spPr/>
        <p:txBody>
          <a:bodyPr/>
          <a:lstStyle/>
          <a:p>
            <a:r>
              <a:rPr lang="en-US" b="1" dirty="0">
                <a:latin typeface="American Typewriter" panose="02090604020004020304" pitchFamily="18" charset="77"/>
              </a:rPr>
              <a:t>Entropy</a:t>
            </a:r>
          </a:p>
        </p:txBody>
      </p:sp>
      <p:sp>
        <p:nvSpPr>
          <p:cNvPr id="3" name="Content Placeholder 2">
            <a:extLst>
              <a:ext uri="{FF2B5EF4-FFF2-40B4-BE49-F238E27FC236}">
                <a16:creationId xmlns:a16="http://schemas.microsoft.com/office/drawing/2014/main" id="{F7D3930F-3EEE-E7F7-22D8-777C70FC16B9}"/>
              </a:ext>
            </a:extLst>
          </p:cNvPr>
          <p:cNvSpPr>
            <a:spLocks noGrp="1"/>
          </p:cNvSpPr>
          <p:nvPr>
            <p:ph sz="half" idx="1"/>
          </p:nvPr>
        </p:nvSpPr>
        <p:spPr>
          <a:xfrm>
            <a:off x="707570" y="1825625"/>
            <a:ext cx="5758543" cy="4351338"/>
          </a:xfrm>
        </p:spPr>
        <p:txBody>
          <a:bodyPr>
            <a:normAutofit/>
          </a:bodyPr>
          <a:lstStyle/>
          <a:p>
            <a:r>
              <a:rPr lang="en-US" sz="3200" dirty="0">
                <a:cs typeface="Times New Roman" panose="02020603050405020304" pitchFamily="18" charset="0"/>
              </a:rPr>
              <a:t>The entropy of the distance, </a:t>
            </a:r>
            <a:r>
              <a:rPr lang="en-US" sz="3200" dirty="0">
                <a:latin typeface="Times New Roman" panose="02020603050405020304" pitchFamily="18" charset="0"/>
                <a:cs typeface="Times New Roman" panose="02020603050405020304" pitchFamily="18" charset="0"/>
              </a:rPr>
              <a:t>Y,</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H(Y) = 0.98 bit</a:t>
            </a:r>
          </a:p>
          <a:p>
            <a:r>
              <a:rPr lang="en-US" sz="3200" dirty="0">
                <a:latin typeface="Times New Roman" panose="02020603050405020304" pitchFamily="18" charset="0"/>
                <a:cs typeface="Times New Roman" panose="02020603050405020304" pitchFamily="18" charset="0"/>
              </a:rPr>
              <a:t>H(Y) </a:t>
            </a:r>
            <a:r>
              <a:rPr lang="en-US" sz="3200" dirty="0">
                <a:cs typeface="Times New Roman" panose="02020603050405020304" pitchFamily="18" charset="0"/>
              </a:rPr>
              <a:t>increases with uncertainty. </a:t>
            </a:r>
          </a:p>
          <a:p>
            <a:r>
              <a:rPr lang="en-US" sz="3200" dirty="0">
                <a:cs typeface="Times New Roman" panose="02020603050405020304" pitchFamily="18" charset="0"/>
              </a:rPr>
              <a:t>It’s highly likely to be found in the proximity of the light source.</a:t>
            </a:r>
            <a:endParaRPr lang="en-US" sz="3200" dirty="0"/>
          </a:p>
          <a:p>
            <a:pPr marL="0" indent="0">
              <a:buNone/>
            </a:pPr>
            <a:r>
              <a:rPr lang="en-US" sz="3200" dirty="0"/>
              <a:t>This is evidence of control.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4C9EE77-CAED-CCCA-946D-2B6542DDB887}"/>
                  </a:ext>
                </a:extLst>
              </p:cNvPr>
              <p:cNvSpPr>
                <a:spLocks noGrp="1"/>
              </p:cNvSpPr>
              <p:nvPr>
                <p:ph sz="half" idx="2"/>
              </p:nvPr>
            </p:nvSpPr>
            <p:spPr>
              <a:xfrm>
                <a:off x="6617179" y="1901825"/>
                <a:ext cx="5108366" cy="4351338"/>
              </a:xfrm>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Probability of Y being:</a:t>
                </a:r>
              </a:p>
              <a:p>
                <a:pPr marL="0" indent="0">
                  <a:buNone/>
                </a:pPr>
                <a:endParaRPr lang="en-US" dirty="0">
                  <a:latin typeface="Times New Roman" panose="02020603050405020304" pitchFamily="18" charset="0"/>
                  <a:cs typeface="Times New Roman" panose="02020603050405020304" pitchFamily="18" charset="0"/>
                </a:endParaRPr>
              </a:p>
              <a:p>
                <a:pPr marL="0" indent="0" algn="ctr">
                  <a:buNone/>
                </a:pPr>
                <a:r>
                  <a:rPr lang="en-US" sz="3600" dirty="0">
                    <a:latin typeface="Times New Roman" panose="02020603050405020304" pitchFamily="18" charset="0"/>
                    <a:cs typeface="Times New Roman" panose="02020603050405020304" pitchFamily="18" charset="0"/>
                  </a:rPr>
                  <a:t>P(Y)</a:t>
                </a:r>
                <a:r>
                  <a:rPr lang="en-US" sz="3600" dirty="0"/>
                  <a:t> = </a:t>
                </a:r>
                <a14:m>
                  <m:oMath xmlns:m="http://schemas.openxmlformats.org/officeDocument/2006/math">
                    <m:d>
                      <m:dPr>
                        <m:begChr m:val="["/>
                        <m:endChr m:val="]"/>
                        <m:ctrlPr>
                          <a:rPr lang="en-US" sz="4000" i="1" smtClean="0">
                            <a:latin typeface="Cambria Math" panose="02040503050406030204" pitchFamily="18" charset="0"/>
                          </a:rPr>
                        </m:ctrlPr>
                      </m:dPr>
                      <m:e>
                        <m:m>
                          <m:mPr>
                            <m:mcs>
                              <m:mc>
                                <m:mcPr>
                                  <m:count m:val="3"/>
                                  <m:mcJc m:val="center"/>
                                </m:mcPr>
                              </m:mc>
                            </m:mcs>
                            <m:ctrlPr>
                              <a:rPr lang="en-US" sz="4000" b="0" i="1" smtClean="0">
                                <a:latin typeface="Cambria Math" panose="02040503050406030204" pitchFamily="18" charset="0"/>
                              </a:rPr>
                            </m:ctrlPr>
                          </m:mPr>
                          <m:mr>
                            <m:e>
                              <m:r>
                                <m:rPr>
                                  <m:brk m:alnAt="7"/>
                                </m:rPr>
                                <a:rPr lang="en-GB" sz="4000" b="0" i="1" smtClean="0">
                                  <a:latin typeface="Cambria Math" panose="02040503050406030204" pitchFamily="18" charset="0"/>
                                </a:rPr>
                                <m:t>0</m:t>
                              </m:r>
                              <m:r>
                                <a:rPr lang="en-GB" sz="4000" b="0" i="1" smtClean="0">
                                  <a:latin typeface="Cambria Math" panose="02040503050406030204" pitchFamily="18" charset="0"/>
                                </a:rPr>
                                <m:t>.58</m:t>
                              </m:r>
                            </m:e>
                            <m:e>
                              <m:r>
                                <a:rPr lang="en-GB" sz="4000" b="0" i="1" smtClean="0">
                                  <a:latin typeface="Cambria Math" panose="02040503050406030204" pitchFamily="18" charset="0"/>
                                </a:rPr>
                                <m:t>0.42</m:t>
                              </m:r>
                            </m:e>
                            <m:e>
                              <m:r>
                                <a:rPr lang="en-GB" sz="4000" b="0" i="1" smtClean="0">
                                  <a:latin typeface="Cambria Math" panose="02040503050406030204" pitchFamily="18" charset="0"/>
                                </a:rPr>
                                <m:t>0</m:t>
                              </m:r>
                            </m:e>
                          </m:mr>
                        </m:m>
                      </m:e>
                    </m:d>
                  </m:oMath>
                </a14:m>
                <a:endParaRPr lang="en-US" dirty="0"/>
              </a:p>
            </p:txBody>
          </p:sp>
        </mc:Choice>
        <mc:Fallback xmlns="">
          <p:sp>
            <p:nvSpPr>
              <p:cNvPr id="4" name="Content Placeholder 3">
                <a:extLst>
                  <a:ext uri="{FF2B5EF4-FFF2-40B4-BE49-F238E27FC236}">
                    <a16:creationId xmlns:a16="http://schemas.microsoft.com/office/drawing/2014/main" id="{F4C9EE77-CAED-CCCA-946D-2B6542DDB887}"/>
                  </a:ext>
                </a:extLst>
              </p:cNvPr>
              <p:cNvSpPr>
                <a:spLocks noGrp="1" noRot="1" noChangeAspect="1" noMove="1" noResize="1" noEditPoints="1" noAdjustHandles="1" noChangeArrowheads="1" noChangeShapeType="1" noTextEdit="1"/>
              </p:cNvSpPr>
              <p:nvPr>
                <p:ph sz="half" idx="2"/>
              </p:nvPr>
            </p:nvSpPr>
            <p:spPr>
              <a:xfrm>
                <a:off x="6617179" y="1901825"/>
                <a:ext cx="5108366" cy="4351338"/>
              </a:xfrm>
              <a:blipFill>
                <a:blip r:embed="rId2"/>
                <a:stretch>
                  <a:fillRect l="-2970" t="-290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D0F57B3-C5F7-C307-8F8B-68561A1CD372}"/>
              </a:ext>
            </a:extLst>
          </p:cNvPr>
          <p:cNvPicPr>
            <a:picLocks noChangeAspect="1"/>
          </p:cNvPicPr>
          <p:nvPr/>
        </p:nvPicPr>
        <p:blipFill>
          <a:blip r:embed="rId3"/>
          <a:stretch>
            <a:fillRect/>
          </a:stretch>
        </p:blipFill>
        <p:spPr>
          <a:xfrm>
            <a:off x="6796314" y="3653141"/>
            <a:ext cx="4426958" cy="1211149"/>
          </a:xfrm>
          <a:prstGeom prst="rect">
            <a:avLst/>
          </a:prstGeom>
        </p:spPr>
      </p:pic>
      <p:sp>
        <p:nvSpPr>
          <p:cNvPr id="11" name="TextBox 10">
            <a:extLst>
              <a:ext uri="{FF2B5EF4-FFF2-40B4-BE49-F238E27FC236}">
                <a16:creationId xmlns:a16="http://schemas.microsoft.com/office/drawing/2014/main" id="{529B98DE-DA8A-6E9E-A3BC-724862B2F706}"/>
              </a:ext>
            </a:extLst>
          </p:cNvPr>
          <p:cNvSpPr txBox="1"/>
          <p:nvPr/>
        </p:nvSpPr>
        <p:spPr>
          <a:xfrm>
            <a:off x="8011885" y="4943146"/>
            <a:ext cx="3060453" cy="646331"/>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H(Y) = 0.98 bit</a:t>
            </a:r>
          </a:p>
        </p:txBody>
      </p:sp>
      <p:sp>
        <p:nvSpPr>
          <p:cNvPr id="6" name="TextBox 5">
            <a:extLst>
              <a:ext uri="{FF2B5EF4-FFF2-40B4-BE49-F238E27FC236}">
                <a16:creationId xmlns:a16="http://schemas.microsoft.com/office/drawing/2014/main" id="{E84339DF-0824-D9EF-B1C9-D2430BDAED88}"/>
              </a:ext>
            </a:extLst>
          </p:cNvPr>
          <p:cNvSpPr txBox="1"/>
          <p:nvPr/>
        </p:nvSpPr>
        <p:spPr>
          <a:xfrm>
            <a:off x="8011885" y="2485096"/>
            <a:ext cx="4025216" cy="584775"/>
          </a:xfrm>
          <a:prstGeom prst="rect">
            <a:avLst/>
          </a:prstGeom>
          <a:noFill/>
        </p:spPr>
        <p:txBody>
          <a:bodyPr wrap="square" rtlCol="0">
            <a:spAutoFit/>
          </a:bodyPr>
          <a:lstStyle/>
          <a:p>
            <a:r>
              <a:rPr lang="en-US" sz="3200" dirty="0">
                <a:solidFill>
                  <a:srgbClr val="0070C0"/>
                </a:solidFill>
              </a:rPr>
              <a:t>near                       far</a:t>
            </a:r>
          </a:p>
        </p:txBody>
      </p:sp>
    </p:spTree>
    <p:extLst>
      <p:ext uri="{BB962C8B-B14F-4D97-AF65-F5344CB8AC3E}">
        <p14:creationId xmlns:p14="http://schemas.microsoft.com/office/powerpoint/2010/main" val="3666666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D0C6-467B-36FA-34A3-00C8E2E93AFD}"/>
              </a:ext>
            </a:extLst>
          </p:cNvPr>
          <p:cNvSpPr>
            <a:spLocks noGrp="1"/>
          </p:cNvSpPr>
          <p:nvPr>
            <p:ph type="title"/>
          </p:nvPr>
        </p:nvSpPr>
        <p:spPr/>
        <p:txBody>
          <a:bodyPr/>
          <a:lstStyle/>
          <a:p>
            <a:r>
              <a:rPr lang="en-US" b="1" dirty="0">
                <a:latin typeface="American Typewriter" panose="02090604020004020304" pitchFamily="18" charset="77"/>
              </a:rPr>
              <a:t>Joint Probability</a:t>
            </a:r>
          </a:p>
        </p:txBody>
      </p:sp>
      <p:sp>
        <p:nvSpPr>
          <p:cNvPr id="3" name="Content Placeholder 2">
            <a:extLst>
              <a:ext uri="{FF2B5EF4-FFF2-40B4-BE49-F238E27FC236}">
                <a16:creationId xmlns:a16="http://schemas.microsoft.com/office/drawing/2014/main" id="{F7D3930F-3EEE-E7F7-22D8-777C70FC16B9}"/>
              </a:ext>
            </a:extLst>
          </p:cNvPr>
          <p:cNvSpPr>
            <a:spLocks noGrp="1"/>
          </p:cNvSpPr>
          <p:nvPr>
            <p:ph sz="half" idx="1"/>
          </p:nvPr>
        </p:nvSpPr>
        <p:spPr>
          <a:xfrm>
            <a:off x="707570" y="1825625"/>
            <a:ext cx="5693681" cy="4351338"/>
          </a:xfrm>
        </p:spPr>
        <p:txBody>
          <a:bodyPr>
            <a:normAutofit/>
          </a:bodyPr>
          <a:lstStyle/>
          <a:p>
            <a:r>
              <a:rPr lang="en-US" sz="3200" dirty="0">
                <a:cs typeface="Times New Roman" panose="02020603050405020304" pitchFamily="18" charset="0"/>
              </a:rPr>
              <a:t>Joint probability matrix for eye, </a:t>
            </a:r>
            <a:r>
              <a:rPr lang="en-US" sz="3200" dirty="0">
                <a:latin typeface="Times New Roman" panose="02020603050405020304" pitchFamily="18" charset="0"/>
                <a:cs typeface="Times New Roman" panose="02020603050405020304" pitchFamily="18" charset="0"/>
              </a:rPr>
              <a:t>X,</a:t>
            </a:r>
            <a:r>
              <a:rPr lang="en-US" sz="3200" dirty="0"/>
              <a:t> and distance, </a:t>
            </a:r>
            <a:r>
              <a:rPr lang="en-US" sz="3200" dirty="0">
                <a:latin typeface="Times New Roman" panose="02020603050405020304" pitchFamily="18" charset="0"/>
                <a:cs typeface="Times New Roman" panose="02020603050405020304" pitchFamily="18" charset="0"/>
              </a:rPr>
              <a:t>Y.</a:t>
            </a:r>
          </a:p>
          <a:p>
            <a:r>
              <a:rPr lang="en-US" sz="3200" dirty="0"/>
              <a:t>Coarse binning for illumination:</a:t>
            </a:r>
            <a:br>
              <a:rPr lang="en-US" sz="3200" dirty="0"/>
            </a:br>
            <a:r>
              <a:rPr lang="en-US" sz="3200" b="1" dirty="0"/>
              <a:t>dark </a:t>
            </a:r>
            <a:r>
              <a:rPr lang="en-US" sz="3200" dirty="0"/>
              <a:t>to </a:t>
            </a:r>
            <a:r>
              <a:rPr lang="en-US" sz="3200" b="1" dirty="0"/>
              <a:t>light</a:t>
            </a:r>
            <a:r>
              <a:rPr lang="en-US" sz="3200" dirty="0"/>
              <a:t>.</a:t>
            </a:r>
          </a:p>
          <a:p>
            <a:r>
              <a:rPr lang="en-US" sz="3200" dirty="0"/>
              <a:t>Illumination inversely proportional to distance.</a:t>
            </a:r>
          </a:p>
          <a:p>
            <a:r>
              <a:rPr lang="en-US" sz="3200" dirty="0"/>
              <a:t>Count &amp; </a:t>
            </a:r>
            <a:r>
              <a:rPr lang="en-US" sz="3200" dirty="0" err="1"/>
              <a:t>normalise</a:t>
            </a:r>
            <a:br>
              <a:rPr lang="en-US" sz="3200" dirty="0"/>
            </a:br>
            <a:r>
              <a:rPr lang="en-US" sz="3200" dirty="0"/>
              <a:t>co-occurrences.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4C9EE77-CAED-CCCA-946D-2B6542DDB887}"/>
                  </a:ext>
                </a:extLst>
              </p:cNvPr>
              <p:cNvSpPr>
                <a:spLocks noGrp="1"/>
              </p:cNvSpPr>
              <p:nvPr>
                <p:ph sz="half" idx="2"/>
              </p:nvPr>
            </p:nvSpPr>
            <p:spPr>
              <a:xfrm>
                <a:off x="6617179" y="1901825"/>
                <a:ext cx="5899608" cy="435133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Joint probability P(X,Y) =</a:t>
                </a:r>
              </a:p>
              <a:p>
                <a:pPr marL="0" indent="0">
                  <a:buNone/>
                </a:pPr>
                <a:endParaRPr lang="en-US" sz="36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000" i="1" smtClean="0">
                              <a:latin typeface="Cambria Math" panose="02040503050406030204" pitchFamily="18" charset="0"/>
                            </a:rPr>
                          </m:ctrlPr>
                        </m:dPr>
                        <m:e>
                          <m:m>
                            <m:mPr>
                              <m:mcs>
                                <m:mc>
                                  <m:mcPr>
                                    <m:count m:val="3"/>
                                    <m:mcJc m:val="center"/>
                                  </m:mcPr>
                                </m:mc>
                              </m:mcs>
                              <m:ctrlPr>
                                <a:rPr lang="en-US" sz="4000" i="1" smtClean="0">
                                  <a:latin typeface="Cambria Math" panose="02040503050406030204" pitchFamily="18" charset="0"/>
                                </a:rPr>
                              </m:ctrlPr>
                            </m:mPr>
                            <m:mr>
                              <m:e>
                                <m:r>
                                  <m:rPr>
                                    <m:brk m:alnAt="7"/>
                                  </m:rPr>
                                  <a:rPr lang="en-GB" sz="4000" b="0" i="1" smtClean="0">
                                    <a:latin typeface="Cambria Math" panose="02040503050406030204" pitchFamily="18" charset="0"/>
                                  </a:rPr>
                                  <m:t>0</m:t>
                                </m:r>
                                <m:r>
                                  <a:rPr lang="en-GB" sz="4000" b="0" i="1" smtClean="0">
                                    <a:latin typeface="Cambria Math" panose="02040503050406030204" pitchFamily="18" charset="0"/>
                                  </a:rPr>
                                  <m:t>.524</m:t>
                                </m:r>
                              </m:e>
                              <m:e>
                                <m:r>
                                  <a:rPr lang="en-GB" sz="4000" b="0" i="1" smtClean="0">
                                    <a:latin typeface="Cambria Math" panose="02040503050406030204" pitchFamily="18" charset="0"/>
                                  </a:rPr>
                                  <m:t>0.285</m:t>
                                </m:r>
                              </m:e>
                              <m:e>
                                <m:r>
                                  <a:rPr lang="en-GB" sz="4000" b="0" i="1" smtClean="0">
                                    <a:latin typeface="Cambria Math" panose="02040503050406030204" pitchFamily="18" charset="0"/>
                                  </a:rPr>
                                  <m:t>0</m:t>
                                </m:r>
                              </m:e>
                            </m:mr>
                            <m:mr>
                              <m:e>
                                <m:r>
                                  <a:rPr lang="en-GB" sz="4000" b="0" i="1" smtClean="0">
                                    <a:latin typeface="Cambria Math" panose="02040503050406030204" pitchFamily="18" charset="0"/>
                                  </a:rPr>
                                  <m:t>0.025</m:t>
                                </m:r>
                              </m:e>
                              <m:e>
                                <m:r>
                                  <a:rPr lang="en-GB" sz="4000" b="0" i="1" smtClean="0">
                                    <a:latin typeface="Cambria Math" panose="02040503050406030204" pitchFamily="18" charset="0"/>
                                  </a:rPr>
                                  <m:t>0.047</m:t>
                                </m:r>
                              </m:e>
                              <m:e>
                                <m:r>
                                  <a:rPr lang="en-GB" sz="4000" b="0" i="1" smtClean="0">
                                    <a:latin typeface="Cambria Math" panose="02040503050406030204" pitchFamily="18" charset="0"/>
                                  </a:rPr>
                                  <m:t>0</m:t>
                                </m:r>
                              </m:e>
                            </m:mr>
                            <m:mr>
                              <m:e>
                                <m:r>
                                  <a:rPr lang="en-GB" sz="4000" b="0" i="1" smtClean="0">
                                    <a:latin typeface="Cambria Math" panose="02040503050406030204" pitchFamily="18" charset="0"/>
                                  </a:rPr>
                                  <m:t>0.029</m:t>
                                </m:r>
                              </m:e>
                              <m:e>
                                <m:r>
                                  <a:rPr lang="en-GB" sz="4000" b="0" i="1" smtClean="0">
                                    <a:latin typeface="Cambria Math" panose="02040503050406030204" pitchFamily="18" charset="0"/>
                                  </a:rPr>
                                  <m:t>0.090</m:t>
                                </m:r>
                              </m:e>
                              <m:e>
                                <m:r>
                                  <a:rPr lang="en-GB" sz="4000" b="0" i="1" smtClean="0">
                                    <a:latin typeface="Cambria Math" panose="02040503050406030204" pitchFamily="18" charset="0"/>
                                  </a:rPr>
                                  <m:t>0</m:t>
                                </m:r>
                              </m:e>
                            </m:mr>
                          </m:m>
                        </m:e>
                      </m:d>
                    </m:oMath>
                  </m:oMathPara>
                </a14:m>
                <a:endParaRPr lang="en-US" dirty="0"/>
              </a:p>
            </p:txBody>
          </p:sp>
        </mc:Choice>
        <mc:Fallback xmlns="">
          <p:sp>
            <p:nvSpPr>
              <p:cNvPr id="4" name="Content Placeholder 3">
                <a:extLst>
                  <a:ext uri="{FF2B5EF4-FFF2-40B4-BE49-F238E27FC236}">
                    <a16:creationId xmlns:a16="http://schemas.microsoft.com/office/drawing/2014/main" id="{F4C9EE77-CAED-CCCA-946D-2B6542DDB887}"/>
                  </a:ext>
                </a:extLst>
              </p:cNvPr>
              <p:cNvSpPr>
                <a:spLocks noGrp="1" noRot="1" noChangeAspect="1" noMove="1" noResize="1" noEditPoints="1" noAdjustHandles="1" noChangeArrowheads="1" noChangeShapeType="1" noTextEdit="1"/>
              </p:cNvSpPr>
              <p:nvPr>
                <p:ph sz="half" idx="2"/>
              </p:nvPr>
            </p:nvSpPr>
            <p:spPr>
              <a:xfrm>
                <a:off x="6617179" y="1901825"/>
                <a:ext cx="5899608" cy="4351338"/>
              </a:xfrm>
              <a:blipFill>
                <a:blip r:embed="rId2"/>
                <a:stretch>
                  <a:fillRect l="-1931" t="-23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5888676-A02A-5E05-C26C-C2254041A563}"/>
              </a:ext>
            </a:extLst>
          </p:cNvPr>
          <p:cNvSpPr txBox="1"/>
          <p:nvPr/>
        </p:nvSpPr>
        <p:spPr>
          <a:xfrm>
            <a:off x="6509215" y="2878190"/>
            <a:ext cx="926920" cy="1569660"/>
          </a:xfrm>
          <a:prstGeom prst="rect">
            <a:avLst/>
          </a:prstGeom>
          <a:noFill/>
        </p:spPr>
        <p:txBody>
          <a:bodyPr wrap="none" rtlCol="0">
            <a:spAutoFit/>
          </a:bodyPr>
          <a:lstStyle/>
          <a:p>
            <a:pPr algn="r"/>
            <a:r>
              <a:rPr lang="en-US" sz="3200" dirty="0">
                <a:solidFill>
                  <a:srgbClr val="0070C0"/>
                </a:solidFill>
              </a:rPr>
              <a:t>dark</a:t>
            </a:r>
          </a:p>
          <a:p>
            <a:pPr algn="r"/>
            <a:endParaRPr lang="en-US" sz="3200" dirty="0">
              <a:solidFill>
                <a:srgbClr val="0070C0"/>
              </a:solidFill>
            </a:endParaRPr>
          </a:p>
          <a:p>
            <a:pPr algn="r"/>
            <a:r>
              <a:rPr lang="en-US" sz="3200" dirty="0">
                <a:solidFill>
                  <a:srgbClr val="0070C0"/>
                </a:solidFill>
              </a:rPr>
              <a:t>light</a:t>
            </a:r>
          </a:p>
        </p:txBody>
      </p:sp>
      <p:sp>
        <p:nvSpPr>
          <p:cNvPr id="10" name="TextBox 9">
            <a:extLst>
              <a:ext uri="{FF2B5EF4-FFF2-40B4-BE49-F238E27FC236}">
                <a16:creationId xmlns:a16="http://schemas.microsoft.com/office/drawing/2014/main" id="{CA69FC40-6997-7514-8B51-8CE5083E4390}"/>
              </a:ext>
            </a:extLst>
          </p:cNvPr>
          <p:cNvSpPr txBox="1"/>
          <p:nvPr/>
        </p:nvSpPr>
        <p:spPr>
          <a:xfrm>
            <a:off x="7544099" y="2316279"/>
            <a:ext cx="4216805" cy="584775"/>
          </a:xfrm>
          <a:prstGeom prst="rect">
            <a:avLst/>
          </a:prstGeom>
          <a:noFill/>
        </p:spPr>
        <p:txBody>
          <a:bodyPr wrap="square" rtlCol="0">
            <a:spAutoFit/>
          </a:bodyPr>
          <a:lstStyle/>
          <a:p>
            <a:r>
              <a:rPr lang="en-US" sz="3200" dirty="0">
                <a:solidFill>
                  <a:srgbClr val="0070C0"/>
                </a:solidFill>
              </a:rPr>
              <a:t>near                            far</a:t>
            </a:r>
          </a:p>
        </p:txBody>
      </p:sp>
      <p:grpSp>
        <p:nvGrpSpPr>
          <p:cNvPr id="11" name="Group 10">
            <a:extLst>
              <a:ext uri="{FF2B5EF4-FFF2-40B4-BE49-F238E27FC236}">
                <a16:creationId xmlns:a16="http://schemas.microsoft.com/office/drawing/2014/main" id="{01BBD8C9-A318-CA05-C82C-5879B8B78208}"/>
              </a:ext>
            </a:extLst>
          </p:cNvPr>
          <p:cNvGrpSpPr/>
          <p:nvPr/>
        </p:nvGrpSpPr>
        <p:grpSpPr>
          <a:xfrm>
            <a:off x="7976322" y="4616971"/>
            <a:ext cx="2336911" cy="2241030"/>
            <a:chOff x="7948462" y="4135147"/>
            <a:chExt cx="2390079" cy="2118016"/>
          </a:xfrm>
        </p:grpSpPr>
        <p:pic>
          <p:nvPicPr>
            <p:cNvPr id="12" name="Content Placeholder 10">
              <a:extLst>
                <a:ext uri="{FF2B5EF4-FFF2-40B4-BE49-F238E27FC236}">
                  <a16:creationId xmlns:a16="http://schemas.microsoft.com/office/drawing/2014/main" id="{0EB1A159-98C5-55D1-9E50-B3132C3535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48462" y="4273920"/>
              <a:ext cx="1381093" cy="1979243"/>
            </a:xfrm>
            <a:prstGeom prst="rect">
              <a:avLst/>
            </a:prstGeom>
          </p:spPr>
        </p:pic>
        <p:pic>
          <p:nvPicPr>
            <p:cNvPr id="13" name="Content Placeholder 5" descr="Diagram&#10;&#10;Description automatically generated">
              <a:extLst>
                <a:ext uri="{FF2B5EF4-FFF2-40B4-BE49-F238E27FC236}">
                  <a16:creationId xmlns:a16="http://schemas.microsoft.com/office/drawing/2014/main" id="{1C0E98EB-47F3-48EA-4780-72DB7438CB0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64764" b="78840"/>
            <a:stretch/>
          </p:blipFill>
          <p:spPr>
            <a:xfrm>
              <a:off x="9447963" y="4135147"/>
              <a:ext cx="890578" cy="854770"/>
            </a:xfrm>
            <a:prstGeom prst="rect">
              <a:avLst/>
            </a:prstGeom>
          </p:spPr>
        </p:pic>
      </p:grpSp>
    </p:spTree>
    <p:extLst>
      <p:ext uri="{BB962C8B-B14F-4D97-AF65-F5344CB8AC3E}">
        <p14:creationId xmlns:p14="http://schemas.microsoft.com/office/powerpoint/2010/main" val="1668614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B9B0-89E2-6A1B-EBB1-9870785951B2}"/>
              </a:ext>
            </a:extLst>
          </p:cNvPr>
          <p:cNvSpPr>
            <a:spLocks noGrp="1"/>
          </p:cNvSpPr>
          <p:nvPr>
            <p:ph type="title"/>
          </p:nvPr>
        </p:nvSpPr>
        <p:spPr/>
        <p:txBody>
          <a:bodyPr/>
          <a:lstStyle/>
          <a:p>
            <a:r>
              <a:rPr lang="en-US" b="1" dirty="0">
                <a:latin typeface="American Typewriter" panose="02090604020004020304" pitchFamily="18" charset="77"/>
              </a:rPr>
              <a:t>Mutual Information </a:t>
            </a:r>
          </a:p>
        </p:txBody>
      </p:sp>
      <p:pic>
        <p:nvPicPr>
          <p:cNvPr id="11" name="Content Placeholder 10">
            <a:extLst>
              <a:ext uri="{FF2B5EF4-FFF2-40B4-BE49-F238E27FC236}">
                <a16:creationId xmlns:a16="http://schemas.microsoft.com/office/drawing/2014/main" id="{32BD0D42-6662-8181-7E65-DF2008A47E35}"/>
              </a:ext>
            </a:extLst>
          </p:cNvPr>
          <p:cNvPicPr>
            <a:picLocks noGrp="1" noChangeAspect="1"/>
          </p:cNvPicPr>
          <p:nvPr>
            <p:ph sz="half" idx="1"/>
          </p:nvPr>
        </p:nvPicPr>
        <p:blipFill rotWithShape="1">
          <a:blip r:embed="rId2"/>
          <a:srcRect l="579" t="5550"/>
          <a:stretch/>
        </p:blipFill>
        <p:spPr>
          <a:xfrm>
            <a:off x="1195600" y="3856381"/>
            <a:ext cx="9800800" cy="1521178"/>
          </a:xfrm>
        </p:spPr>
      </p:pic>
      <p:sp>
        <p:nvSpPr>
          <p:cNvPr id="7" name="Content Placeholder 6">
            <a:extLst>
              <a:ext uri="{FF2B5EF4-FFF2-40B4-BE49-F238E27FC236}">
                <a16:creationId xmlns:a16="http://schemas.microsoft.com/office/drawing/2014/main" id="{49C5C5BB-8026-5F49-C516-AF934C31A760}"/>
              </a:ext>
            </a:extLst>
          </p:cNvPr>
          <p:cNvSpPr>
            <a:spLocks noGrp="1"/>
          </p:cNvSpPr>
          <p:nvPr>
            <p:ph sz="half" idx="2"/>
          </p:nvPr>
        </p:nvSpPr>
        <p:spPr>
          <a:xfrm>
            <a:off x="838199" y="1825625"/>
            <a:ext cx="10389433" cy="2791345"/>
          </a:xfrm>
        </p:spPr>
        <p:txBody>
          <a:bodyPr>
            <a:normAutofit/>
          </a:bodyPr>
          <a:lstStyle/>
          <a:p>
            <a:r>
              <a:rPr lang="en-GB" b="0" i="0" u="none" strike="noStrike" dirty="0">
                <a:solidFill>
                  <a:srgbClr val="202122"/>
                </a:solidFill>
                <a:effectLst/>
              </a:rPr>
              <a:t>the </a:t>
            </a:r>
            <a:r>
              <a:rPr lang="en-GB" i="0" u="none" strike="noStrike" dirty="0">
                <a:solidFill>
                  <a:srgbClr val="202122"/>
                </a:solidFill>
                <a:effectLst/>
              </a:rPr>
              <a:t>mutual information</a:t>
            </a:r>
            <a:r>
              <a:rPr lang="en-GB" i="1" u="none" strike="noStrike" dirty="0">
                <a:solidFill>
                  <a:srgbClr val="202122"/>
                </a:solidFill>
                <a:effectLst/>
              </a:rPr>
              <a:t>,</a:t>
            </a:r>
            <a:r>
              <a:rPr lang="en-GB" i="0" u="none" strike="noStrike" dirty="0">
                <a:solidFill>
                  <a:srgbClr val="202122"/>
                </a:solidFill>
                <a:effectLst/>
              </a:rPr>
              <a:t> </a:t>
            </a:r>
            <a:r>
              <a:rPr lang="en-GB" i="0" u="none" strike="noStrike" dirty="0">
                <a:solidFill>
                  <a:srgbClr val="202122"/>
                </a:solidFill>
                <a:effectLst/>
                <a:latin typeface="Times New Roman" panose="02020603050405020304" pitchFamily="18" charset="0"/>
                <a:cs typeface="Times New Roman" panose="02020603050405020304" pitchFamily="18" charset="0"/>
              </a:rPr>
              <a:t>I(X;Y)</a:t>
            </a:r>
            <a:r>
              <a:rPr lang="en-GB" dirty="0">
                <a:solidFill>
                  <a:srgbClr val="202122"/>
                </a:solidFill>
              </a:rPr>
              <a:t>,</a:t>
            </a:r>
            <a:r>
              <a:rPr lang="en-GB" b="0" i="0" u="none" strike="noStrike" dirty="0">
                <a:solidFill>
                  <a:srgbClr val="202122"/>
                </a:solidFill>
                <a:effectLst/>
              </a:rPr>
              <a:t> of two random variables </a:t>
            </a:r>
            <a:r>
              <a:rPr lang="en-GB" b="0" i="0" u="none" strike="noStrike" dirty="0">
                <a:solidFill>
                  <a:srgbClr val="202122"/>
                </a:solidFill>
                <a:effectLst/>
                <a:latin typeface="Times New Roman" panose="02020603050405020304" pitchFamily="18" charset="0"/>
                <a:cs typeface="Times New Roman" panose="02020603050405020304" pitchFamily="18" charset="0"/>
              </a:rPr>
              <a:t>X,Y</a:t>
            </a:r>
            <a:r>
              <a:rPr lang="en-GB" b="0" i="0" u="none" strike="noStrike" dirty="0">
                <a:solidFill>
                  <a:srgbClr val="202122"/>
                </a:solidFill>
                <a:effectLst/>
              </a:rPr>
              <a:t>, is a measure of the mutual dependence between them. </a:t>
            </a:r>
          </a:p>
          <a:p>
            <a:r>
              <a:rPr lang="en-GB" dirty="0">
                <a:solidFill>
                  <a:srgbClr val="202122"/>
                </a:solidFill>
              </a:rPr>
              <a:t>I</a:t>
            </a:r>
            <a:r>
              <a:rPr lang="en-GB" b="0" i="0" u="none" strike="noStrike" dirty="0">
                <a:solidFill>
                  <a:srgbClr val="202122"/>
                </a:solidFill>
                <a:effectLst/>
              </a:rPr>
              <a:t>t quantifies how much information can be obtained about one random variable by observing the other. How much information they share.</a:t>
            </a:r>
          </a:p>
        </p:txBody>
      </p:sp>
      <p:sp>
        <p:nvSpPr>
          <p:cNvPr id="3" name="TextBox 2">
            <a:extLst>
              <a:ext uri="{FF2B5EF4-FFF2-40B4-BE49-F238E27FC236}">
                <a16:creationId xmlns:a16="http://schemas.microsoft.com/office/drawing/2014/main" id="{22346682-6F3A-4363-2D21-7BB22A03342B}"/>
              </a:ext>
            </a:extLst>
          </p:cNvPr>
          <p:cNvSpPr txBox="1"/>
          <p:nvPr/>
        </p:nvSpPr>
        <p:spPr>
          <a:xfrm>
            <a:off x="1094000" y="5377559"/>
            <a:ext cx="3146311" cy="1200329"/>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I(X;Y) &gt;= 0</a:t>
            </a:r>
          </a:p>
          <a:p>
            <a:r>
              <a:rPr lang="en-US" sz="3600" dirty="0">
                <a:latin typeface="Times New Roman" panose="02020603050405020304" pitchFamily="18" charset="0"/>
                <a:cs typeface="Times New Roman" panose="02020603050405020304" pitchFamily="18" charset="0"/>
              </a:rPr>
              <a:t>I(X;Y) = I(Y;X)</a:t>
            </a:r>
          </a:p>
        </p:txBody>
      </p:sp>
    </p:spTree>
    <p:extLst>
      <p:ext uri="{BB962C8B-B14F-4D97-AF65-F5344CB8AC3E}">
        <p14:creationId xmlns:p14="http://schemas.microsoft.com/office/powerpoint/2010/main" val="2239367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272F-C2B7-C1BE-A29D-B2E7E86B9DF5}"/>
              </a:ext>
            </a:extLst>
          </p:cNvPr>
          <p:cNvSpPr>
            <a:spLocks noGrp="1"/>
          </p:cNvSpPr>
          <p:nvPr>
            <p:ph type="title"/>
          </p:nvPr>
        </p:nvSpPr>
        <p:spPr/>
        <p:txBody>
          <a:bodyPr>
            <a:normAutofit/>
          </a:bodyPr>
          <a:lstStyle/>
          <a:p>
            <a:r>
              <a:rPr lang="en-US" sz="4000" b="1" dirty="0">
                <a:latin typeface="American Typewriter" panose="02090604020004020304" pitchFamily="18" charset="77"/>
              </a:rPr>
              <a:t>Mutual information of two variables</a:t>
            </a:r>
          </a:p>
        </p:txBody>
      </p:sp>
      <p:sp>
        <p:nvSpPr>
          <p:cNvPr id="3" name="Content Placeholder 2">
            <a:extLst>
              <a:ext uri="{FF2B5EF4-FFF2-40B4-BE49-F238E27FC236}">
                <a16:creationId xmlns:a16="http://schemas.microsoft.com/office/drawing/2014/main" id="{F1B6B9F3-DEF5-7BB7-41DD-46432B3B8A9B}"/>
              </a:ext>
            </a:extLst>
          </p:cNvPr>
          <p:cNvSpPr>
            <a:spLocks noGrp="1"/>
          </p:cNvSpPr>
          <p:nvPr>
            <p:ph sz="half" idx="1"/>
          </p:nvPr>
        </p:nvSpPr>
        <p:spPr>
          <a:xfrm>
            <a:off x="838200" y="2033442"/>
            <a:ext cx="5257800" cy="4351339"/>
          </a:xfrm>
        </p:spPr>
        <p:txBody>
          <a:bodyPr>
            <a:normAutofit/>
          </a:bodyPr>
          <a:lstStyle/>
          <a:p>
            <a:r>
              <a:rPr lang="en-US" sz="3200" dirty="0"/>
              <a:t>Knowing </a:t>
            </a:r>
            <a:r>
              <a:rPr lang="en-US" sz="3200" dirty="0">
                <a:latin typeface="Times New Roman" panose="02020603050405020304" pitchFamily="18" charset="0"/>
                <a:cs typeface="Times New Roman" panose="02020603050405020304" pitchFamily="18" charset="0"/>
              </a:rPr>
              <a:t>X</a:t>
            </a:r>
            <a:r>
              <a:rPr lang="en-US" sz="3200" dirty="0"/>
              <a:t> tells us exactly which of 2 states </a:t>
            </a:r>
            <a:r>
              <a:rPr lang="en-US" sz="3200" dirty="0">
                <a:latin typeface="Times New Roman" panose="02020603050405020304" pitchFamily="18" charset="0"/>
                <a:cs typeface="Times New Roman" panose="02020603050405020304" pitchFamily="18" charset="0"/>
              </a:rPr>
              <a:t>Y</a:t>
            </a:r>
            <a:r>
              <a:rPr lang="en-US" sz="3200" dirty="0"/>
              <a:t> is in, </a:t>
            </a:r>
            <a:br>
              <a:rPr lang="en-US" sz="3200" dirty="0"/>
            </a:br>
            <a:r>
              <a:rPr lang="en-US" sz="3200" dirty="0"/>
              <a:t>and vice versa.</a:t>
            </a:r>
          </a:p>
          <a:p>
            <a:r>
              <a:rPr lang="en-US" sz="3200" dirty="0"/>
              <a:t>Represents </a:t>
            </a:r>
            <a:r>
              <a:rPr lang="en-US" sz="3200" dirty="0">
                <a:latin typeface="Times New Roman" panose="02020603050405020304" pitchFamily="18" charset="0"/>
                <a:cs typeface="Times New Roman" panose="02020603050405020304" pitchFamily="18" charset="0"/>
              </a:rPr>
              <a:t>log</a:t>
            </a:r>
            <a:r>
              <a:rPr lang="en-US" sz="3200" baseline="-25000" dirty="0">
                <a:latin typeface="Times New Roman" panose="02020603050405020304" pitchFamily="18" charset="0"/>
                <a:cs typeface="Times New Roman" panose="02020603050405020304" pitchFamily="18" charset="0"/>
              </a:rPr>
              <a:t>2</a:t>
            </a:r>
            <a:r>
              <a:rPr lang="en-US" sz="3200" dirty="0">
                <a:latin typeface="Times New Roman" panose="02020603050405020304" pitchFamily="18" charset="0"/>
                <a:cs typeface="Times New Roman" panose="02020603050405020304" pitchFamily="18" charset="0"/>
              </a:rPr>
              <a:t>(2) = 1 </a:t>
            </a:r>
            <a:r>
              <a:rPr lang="en-US" sz="3200" dirty="0"/>
              <a:t>bit</a:t>
            </a:r>
          </a:p>
          <a:p>
            <a:r>
              <a:rPr lang="en-US" sz="3200" b="1" dirty="0"/>
              <a:t>The eye shares just 0.06 bits with distance.</a:t>
            </a:r>
          </a:p>
          <a:p>
            <a:pPr marL="0" indent="0">
              <a:buNone/>
            </a:pPr>
            <a:endParaRPr lang="en-US" sz="3200" b="1"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752A348-AF28-0B3E-D330-41FDAFF66E27}"/>
                  </a:ext>
                </a:extLst>
              </p:cNvPr>
              <p:cNvSpPr>
                <a:spLocks noGrp="1"/>
              </p:cNvSpPr>
              <p:nvPr>
                <p:ph sz="half" idx="2"/>
              </p:nvPr>
            </p:nvSpPr>
            <p:spPr>
              <a:xfrm>
                <a:off x="6767945" y="1825625"/>
                <a:ext cx="5424055" cy="5032375"/>
              </a:xfrm>
            </p:spPr>
            <p:txBody>
              <a:bodyPr>
                <a:normAutofit/>
              </a:bodyPr>
              <a:lstStyle/>
              <a:p>
                <a:pPr marL="0" indent="0">
                  <a:buNone/>
                </a:pPr>
                <a:endParaRPr lang="en-US" sz="800" dirty="0"/>
              </a:p>
              <a:p>
                <a:pPr marL="0" indent="0">
                  <a:buNone/>
                </a:pPr>
                <a:r>
                  <a:rPr lang="en-US" dirty="0"/>
                  <a:t>For joint probability </a:t>
                </a:r>
                <a:r>
                  <a:rPr lang="en-US" dirty="0">
                    <a:latin typeface="Times New Roman" panose="02020603050405020304" pitchFamily="18" charset="0"/>
                    <a:cs typeface="Times New Roman" panose="02020603050405020304" pitchFamily="18" charset="0"/>
                  </a:rPr>
                  <a:t>P(X,Y) =</a:t>
                </a:r>
              </a:p>
              <a:p>
                <a:pPr marL="0" indent="0">
                  <a:buNone/>
                </a:pPr>
                <a:endParaRPr lang="en-US" dirty="0"/>
              </a:p>
              <a:p>
                <a:pPr marL="0" indent="0">
                  <a:buNone/>
                </a:pPr>
                <a:endParaRPr lang="en-US" sz="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300" i="1" smtClean="0">
                              <a:latin typeface="Cambria Math" panose="02040503050406030204" pitchFamily="18" charset="0"/>
                            </a:rPr>
                          </m:ctrlPr>
                        </m:dPr>
                        <m:e>
                          <m:m>
                            <m:mPr>
                              <m:mcs>
                                <m:mc>
                                  <m:mcPr>
                                    <m:count m:val="3"/>
                                    <m:mcJc m:val="center"/>
                                  </m:mcPr>
                                </m:mc>
                              </m:mcs>
                              <m:ctrlPr>
                                <a:rPr lang="en-US" sz="4300" b="0" i="1" smtClean="0">
                                  <a:latin typeface="Cambria Math" panose="02040503050406030204" pitchFamily="18" charset="0"/>
                                </a:rPr>
                              </m:ctrlPr>
                            </m:mPr>
                            <m:mr>
                              <m:e>
                                <m:r>
                                  <m:rPr>
                                    <m:brk m:alnAt="7"/>
                                  </m:rPr>
                                  <a:rPr lang="en-GB" sz="4300" b="0" i="1" smtClean="0">
                                    <a:latin typeface="Cambria Math" panose="02040503050406030204" pitchFamily="18" charset="0"/>
                                  </a:rPr>
                                  <m:t>0</m:t>
                                </m:r>
                                <m:r>
                                  <a:rPr lang="en-GB" sz="4300" b="0" i="1" smtClean="0">
                                    <a:latin typeface="Cambria Math" panose="02040503050406030204" pitchFamily="18" charset="0"/>
                                  </a:rPr>
                                  <m:t>.524</m:t>
                                </m:r>
                              </m:e>
                              <m:e>
                                <m:r>
                                  <a:rPr lang="en-GB" sz="4300" b="0" i="1" smtClean="0">
                                    <a:latin typeface="Cambria Math" panose="02040503050406030204" pitchFamily="18" charset="0"/>
                                  </a:rPr>
                                  <m:t>0.285</m:t>
                                </m:r>
                              </m:e>
                              <m:e>
                                <m:r>
                                  <a:rPr lang="en-GB" sz="4300" b="0" i="1" smtClean="0">
                                    <a:latin typeface="Cambria Math" panose="02040503050406030204" pitchFamily="18" charset="0"/>
                                  </a:rPr>
                                  <m:t>0</m:t>
                                </m:r>
                              </m:e>
                            </m:mr>
                            <m:mr>
                              <m:e>
                                <m:r>
                                  <a:rPr lang="en-GB" sz="4300" b="0" i="1" smtClean="0">
                                    <a:latin typeface="Cambria Math" panose="02040503050406030204" pitchFamily="18" charset="0"/>
                                  </a:rPr>
                                  <m:t>0.025</m:t>
                                </m:r>
                              </m:e>
                              <m:e>
                                <m:r>
                                  <a:rPr lang="en-GB" sz="4300" b="0" i="1" smtClean="0">
                                    <a:latin typeface="Cambria Math" panose="02040503050406030204" pitchFamily="18" charset="0"/>
                                  </a:rPr>
                                  <m:t>0.047</m:t>
                                </m:r>
                              </m:e>
                              <m:e>
                                <m:r>
                                  <a:rPr lang="en-GB" sz="4300" b="0" i="1" smtClean="0">
                                    <a:latin typeface="Cambria Math" panose="02040503050406030204" pitchFamily="18" charset="0"/>
                                  </a:rPr>
                                  <m:t>0</m:t>
                                </m:r>
                              </m:e>
                            </m:mr>
                            <m:mr>
                              <m:e>
                                <m:r>
                                  <a:rPr lang="en-GB" sz="4300" b="0" i="1" smtClean="0">
                                    <a:latin typeface="Cambria Math" panose="02040503050406030204" pitchFamily="18" charset="0"/>
                                  </a:rPr>
                                  <m:t>0.029</m:t>
                                </m:r>
                              </m:e>
                              <m:e>
                                <m:r>
                                  <a:rPr lang="en-GB" sz="4300" b="0" i="1" smtClean="0">
                                    <a:latin typeface="Cambria Math" panose="02040503050406030204" pitchFamily="18" charset="0"/>
                                  </a:rPr>
                                  <m:t>0.090</m:t>
                                </m:r>
                              </m:e>
                              <m:e>
                                <m:r>
                                  <a:rPr lang="en-GB" sz="4300" b="0" i="1" smtClean="0">
                                    <a:latin typeface="Cambria Math" panose="02040503050406030204" pitchFamily="18" charset="0"/>
                                  </a:rPr>
                                  <m:t>0</m:t>
                                </m:r>
                              </m:e>
                            </m:mr>
                          </m:m>
                        </m:e>
                      </m:d>
                    </m:oMath>
                  </m:oMathPara>
                </a14:m>
                <a:endParaRPr lang="en-US" dirty="0"/>
              </a:p>
              <a:p>
                <a:pPr marL="0" indent="0">
                  <a:buNone/>
                </a:pPr>
                <a:endParaRPr lang="en-US" sz="2400" dirty="0"/>
              </a:p>
              <a:p>
                <a:pPr marL="0" indent="0" algn="ctr">
                  <a:buNone/>
                </a:pPr>
                <a:r>
                  <a:rPr lang="en-US" sz="3200" dirty="0">
                    <a:latin typeface="Times New Roman" panose="02020603050405020304" pitchFamily="18" charset="0"/>
                    <a:cs typeface="Times New Roman" panose="02020603050405020304" pitchFamily="18" charset="0"/>
                  </a:rPr>
                  <a:t>I(X;Y) = 0.06 bit</a:t>
                </a:r>
              </a:p>
            </p:txBody>
          </p:sp>
        </mc:Choice>
        <mc:Fallback xmlns="">
          <p:sp>
            <p:nvSpPr>
              <p:cNvPr id="4" name="Content Placeholder 3">
                <a:extLst>
                  <a:ext uri="{FF2B5EF4-FFF2-40B4-BE49-F238E27FC236}">
                    <a16:creationId xmlns:a16="http://schemas.microsoft.com/office/drawing/2014/main" id="{8752A348-AF28-0B3E-D330-41FDAFF66E27}"/>
                  </a:ext>
                </a:extLst>
              </p:cNvPr>
              <p:cNvSpPr>
                <a:spLocks noGrp="1" noRot="1" noChangeAspect="1" noMove="1" noResize="1" noEditPoints="1" noAdjustHandles="1" noChangeArrowheads="1" noChangeShapeType="1" noTextEdit="1"/>
              </p:cNvSpPr>
              <p:nvPr>
                <p:ph sz="half" idx="2"/>
              </p:nvPr>
            </p:nvSpPr>
            <p:spPr>
              <a:xfrm>
                <a:off x="6767945" y="1825625"/>
                <a:ext cx="5424055" cy="5032375"/>
              </a:xfrm>
              <a:blipFill>
                <a:blip r:embed="rId2"/>
                <a:stretch>
                  <a:fillRect l="-233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174FF2D-A8A5-20DC-740E-A735DD62A483}"/>
              </a:ext>
            </a:extLst>
          </p:cNvPr>
          <p:cNvSpPr txBox="1"/>
          <p:nvPr/>
        </p:nvSpPr>
        <p:spPr>
          <a:xfrm>
            <a:off x="6333375" y="3187536"/>
            <a:ext cx="926920" cy="1815882"/>
          </a:xfrm>
          <a:prstGeom prst="rect">
            <a:avLst/>
          </a:prstGeom>
          <a:noFill/>
        </p:spPr>
        <p:txBody>
          <a:bodyPr wrap="none" rtlCol="0">
            <a:spAutoFit/>
          </a:bodyPr>
          <a:lstStyle/>
          <a:p>
            <a:pPr algn="r"/>
            <a:r>
              <a:rPr lang="en-US" sz="3200" dirty="0">
                <a:solidFill>
                  <a:srgbClr val="0070C0"/>
                </a:solidFill>
              </a:rPr>
              <a:t>dark</a:t>
            </a:r>
          </a:p>
          <a:p>
            <a:pPr algn="r"/>
            <a:endParaRPr lang="en-US" sz="4800" dirty="0">
              <a:solidFill>
                <a:srgbClr val="0070C0"/>
              </a:solidFill>
            </a:endParaRPr>
          </a:p>
          <a:p>
            <a:pPr algn="r"/>
            <a:r>
              <a:rPr lang="en-US" sz="3200" dirty="0">
                <a:solidFill>
                  <a:srgbClr val="0070C0"/>
                </a:solidFill>
              </a:rPr>
              <a:t>light</a:t>
            </a:r>
          </a:p>
        </p:txBody>
      </p:sp>
      <p:sp>
        <p:nvSpPr>
          <p:cNvPr id="7" name="TextBox 6">
            <a:extLst>
              <a:ext uri="{FF2B5EF4-FFF2-40B4-BE49-F238E27FC236}">
                <a16:creationId xmlns:a16="http://schemas.microsoft.com/office/drawing/2014/main" id="{5C2F1F6A-51BC-4078-8959-57E6C7ED0CEB}"/>
              </a:ext>
            </a:extLst>
          </p:cNvPr>
          <p:cNvSpPr txBox="1"/>
          <p:nvPr/>
        </p:nvSpPr>
        <p:spPr>
          <a:xfrm>
            <a:off x="7371569" y="2602761"/>
            <a:ext cx="4216805" cy="584775"/>
          </a:xfrm>
          <a:prstGeom prst="rect">
            <a:avLst/>
          </a:prstGeom>
          <a:noFill/>
        </p:spPr>
        <p:txBody>
          <a:bodyPr wrap="square" rtlCol="0">
            <a:spAutoFit/>
          </a:bodyPr>
          <a:lstStyle/>
          <a:p>
            <a:r>
              <a:rPr lang="en-US" sz="3200" dirty="0">
                <a:solidFill>
                  <a:srgbClr val="0070C0"/>
                </a:solidFill>
              </a:rPr>
              <a:t>near                              far</a:t>
            </a:r>
          </a:p>
        </p:txBody>
      </p:sp>
    </p:spTree>
    <p:extLst>
      <p:ext uri="{BB962C8B-B14F-4D97-AF65-F5344CB8AC3E}">
        <p14:creationId xmlns:p14="http://schemas.microsoft.com/office/powerpoint/2010/main" val="2521858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5ABF6-0EE1-110C-2B10-290D6B96E444}"/>
              </a:ext>
            </a:extLst>
          </p:cNvPr>
          <p:cNvSpPr>
            <a:spLocks noGrp="1"/>
          </p:cNvSpPr>
          <p:nvPr>
            <p:ph type="title"/>
          </p:nvPr>
        </p:nvSpPr>
        <p:spPr/>
        <p:txBody>
          <a:bodyPr/>
          <a:lstStyle/>
          <a:p>
            <a:r>
              <a:rPr lang="en-US" b="1" dirty="0">
                <a:latin typeface="American Typewriter" panose="02090604020004020304" pitchFamily="18" charset="77"/>
              </a:rPr>
              <a:t>Discussion</a:t>
            </a:r>
          </a:p>
        </p:txBody>
      </p:sp>
      <p:sp>
        <p:nvSpPr>
          <p:cNvPr id="3" name="Content Placeholder 2">
            <a:extLst>
              <a:ext uri="{FF2B5EF4-FFF2-40B4-BE49-F238E27FC236}">
                <a16:creationId xmlns:a16="http://schemas.microsoft.com/office/drawing/2014/main" id="{37567B6C-D1FD-3988-9A02-8089BC25B7E1}"/>
              </a:ext>
            </a:extLst>
          </p:cNvPr>
          <p:cNvSpPr>
            <a:spLocks noGrp="1"/>
          </p:cNvSpPr>
          <p:nvPr>
            <p:ph sz="half" idx="1"/>
          </p:nvPr>
        </p:nvSpPr>
        <p:spPr>
          <a:xfrm>
            <a:off x="838199" y="1825625"/>
            <a:ext cx="7166549" cy="5032375"/>
          </a:xfrm>
        </p:spPr>
        <p:txBody>
          <a:bodyPr>
            <a:normAutofit/>
          </a:bodyPr>
          <a:lstStyle/>
          <a:p>
            <a:r>
              <a:rPr lang="en-US" b="1" dirty="0"/>
              <a:t>Outgoing communication (control)</a:t>
            </a:r>
            <a:br>
              <a:rPr lang="en-US" dirty="0"/>
            </a:br>
            <a:r>
              <a:rPr lang="en-US" dirty="0"/>
              <a:t>Distance Y is controlled </a:t>
            </a:r>
            <a:br>
              <a:rPr lang="en-US" dirty="0"/>
            </a:br>
            <a:r>
              <a:rPr lang="en-US" dirty="0"/>
              <a:t>(in the face of disturbance).</a:t>
            </a:r>
          </a:p>
          <a:p>
            <a:r>
              <a:rPr lang="en-US" b="1" dirty="0"/>
              <a:t>Incoming communication (perception)</a:t>
            </a:r>
            <a:br>
              <a:rPr lang="en-US" dirty="0"/>
            </a:br>
            <a:r>
              <a:rPr lang="en-US" dirty="0"/>
              <a:t>The eye X, receives just 0.06 bits of information about the distance Y.</a:t>
            </a:r>
          </a:p>
          <a:p>
            <a:pPr marL="0" indent="0">
              <a:buNone/>
            </a:pPr>
            <a:r>
              <a:rPr lang="en-US" b="1" dirty="0"/>
              <a:t>Conclusions</a:t>
            </a:r>
            <a:endParaRPr lang="en-US" dirty="0"/>
          </a:p>
          <a:p>
            <a:r>
              <a:rPr lang="en-US" dirty="0"/>
              <a:t>The feedback control loop is broken.</a:t>
            </a:r>
          </a:p>
          <a:p>
            <a:r>
              <a:rPr lang="en-US" dirty="0"/>
              <a:t>The vehicle exhibits </a:t>
            </a:r>
            <a:r>
              <a:rPr lang="en-US" b="1" dirty="0"/>
              <a:t>open loop </a:t>
            </a:r>
            <a:r>
              <a:rPr lang="en-US" dirty="0"/>
              <a:t>control.</a:t>
            </a:r>
          </a:p>
          <a:p>
            <a:r>
              <a:rPr lang="en-US" dirty="0"/>
              <a:t> It cannot be </a:t>
            </a:r>
            <a:r>
              <a:rPr lang="en-US" i="1" dirty="0"/>
              <a:t>aware</a:t>
            </a:r>
            <a:r>
              <a:rPr lang="en-US" dirty="0"/>
              <a:t> of distance.</a:t>
            </a:r>
          </a:p>
        </p:txBody>
      </p:sp>
      <p:pic>
        <p:nvPicPr>
          <p:cNvPr id="4" name="Content Placeholder 9">
            <a:extLst>
              <a:ext uri="{FF2B5EF4-FFF2-40B4-BE49-F238E27FC236}">
                <a16:creationId xmlns:a16="http://schemas.microsoft.com/office/drawing/2014/main" id="{86DD2734-785A-71C1-2803-EF9D461CBF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77906" y="1690688"/>
            <a:ext cx="4351338" cy="4351338"/>
          </a:xfrm>
          <a:prstGeom prst="rect">
            <a:avLst/>
          </a:prstGeom>
        </p:spPr>
      </p:pic>
    </p:spTree>
    <p:extLst>
      <p:ext uri="{BB962C8B-B14F-4D97-AF65-F5344CB8AC3E}">
        <p14:creationId xmlns:p14="http://schemas.microsoft.com/office/powerpoint/2010/main" val="1305655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84E5-F51D-36BA-AB23-8E0E7709ECE2}"/>
              </a:ext>
            </a:extLst>
          </p:cNvPr>
          <p:cNvSpPr>
            <a:spLocks noGrp="1"/>
          </p:cNvSpPr>
          <p:nvPr>
            <p:ph type="title"/>
          </p:nvPr>
        </p:nvSpPr>
        <p:spPr>
          <a:xfrm>
            <a:off x="5338762" y="365125"/>
            <a:ext cx="10515600" cy="1325563"/>
          </a:xfrm>
        </p:spPr>
        <p:txBody>
          <a:bodyPr/>
          <a:lstStyle/>
          <a:p>
            <a:r>
              <a:rPr lang="en-US" b="1" dirty="0">
                <a:latin typeface="American Typewriter" panose="02090604020004020304" pitchFamily="18" charset="77"/>
              </a:rPr>
              <a:t>Vehicle 2: </a:t>
            </a:r>
            <a:br>
              <a:rPr lang="en-US" b="1" dirty="0">
                <a:latin typeface="American Typewriter" panose="02090604020004020304" pitchFamily="18" charset="77"/>
              </a:rPr>
            </a:br>
            <a:r>
              <a:rPr lang="en-US" b="1" dirty="0">
                <a:latin typeface="American Typewriter" panose="02090604020004020304" pitchFamily="18" charset="77"/>
              </a:rPr>
              <a:t>Fear &amp; Aggression</a:t>
            </a:r>
          </a:p>
        </p:txBody>
      </p:sp>
      <p:sp>
        <p:nvSpPr>
          <p:cNvPr id="3" name="Content Placeholder 2">
            <a:extLst>
              <a:ext uri="{FF2B5EF4-FFF2-40B4-BE49-F238E27FC236}">
                <a16:creationId xmlns:a16="http://schemas.microsoft.com/office/drawing/2014/main" id="{AE1CD4BB-A06C-CF73-9E80-874D3028ACA4}"/>
              </a:ext>
            </a:extLst>
          </p:cNvPr>
          <p:cNvSpPr>
            <a:spLocks noGrp="1"/>
          </p:cNvSpPr>
          <p:nvPr>
            <p:ph sz="half" idx="1"/>
          </p:nvPr>
        </p:nvSpPr>
        <p:spPr>
          <a:xfrm>
            <a:off x="5338761" y="1939925"/>
            <a:ext cx="6287181" cy="4351338"/>
          </a:xfrm>
        </p:spPr>
        <p:txBody>
          <a:bodyPr>
            <a:noAutofit/>
          </a:bodyPr>
          <a:lstStyle/>
          <a:p>
            <a:pPr marL="0" indent="0">
              <a:lnSpc>
                <a:spcPct val="110000"/>
              </a:lnSpc>
              <a:buNone/>
            </a:pPr>
            <a:r>
              <a:rPr lang="en-GB" sz="3200" dirty="0">
                <a:latin typeface="Arial" panose="020B0604020202020204" pitchFamily="34" charset="0"/>
                <a:cs typeface="Arial" panose="020B0604020202020204" pitchFamily="34" charset="0"/>
              </a:rPr>
              <a:t>Vehicle 2 equips our robot with a </a:t>
            </a:r>
            <a:r>
              <a:rPr lang="en-GB" sz="3200" b="1" dirty="0">
                <a:latin typeface="Arial" panose="020B0604020202020204" pitchFamily="34" charset="0"/>
                <a:cs typeface="Arial" panose="020B0604020202020204" pitchFamily="34" charset="0"/>
              </a:rPr>
              <a:t>fight or flight </a:t>
            </a:r>
            <a:r>
              <a:rPr lang="en-GB" sz="3200" dirty="0">
                <a:latin typeface="Arial" panose="020B0604020202020204" pitchFamily="34" charset="0"/>
                <a:cs typeface="Arial" panose="020B0604020202020204" pitchFamily="34" charset="0"/>
              </a:rPr>
              <a:t>response to light.</a:t>
            </a:r>
          </a:p>
          <a:p>
            <a:pPr marL="0" indent="0">
              <a:lnSpc>
                <a:spcPct val="110000"/>
              </a:lnSpc>
              <a:buNone/>
            </a:pPr>
            <a:endParaRPr lang="en-GB" sz="3200" i="1" dirty="0">
              <a:latin typeface="Arial" panose="020B0604020202020204" pitchFamily="34" charset="0"/>
              <a:cs typeface="Arial" panose="020B0604020202020204" pitchFamily="34" charset="0"/>
            </a:endParaRPr>
          </a:p>
          <a:p>
            <a:pPr marL="0" indent="0">
              <a:lnSpc>
                <a:spcPct val="110000"/>
              </a:lnSpc>
              <a:buNone/>
            </a:pPr>
            <a:r>
              <a:rPr lang="en-GB" sz="3200" i="1" dirty="0">
                <a:latin typeface="Arial" panose="020B0604020202020204" pitchFamily="34" charset="0"/>
                <a:cs typeface="Arial" panose="020B0604020202020204" pitchFamily="34" charset="0"/>
              </a:rPr>
              <a:t>“It flees from light in fear, or heads towards it in a way that might be considered aggressive.” </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Braitenberg</a:t>
            </a:r>
            <a:r>
              <a:rPr lang="en-GB" sz="3200" dirty="0">
                <a:latin typeface="Arial" panose="020B0604020202020204" pitchFamily="34" charset="0"/>
                <a:cs typeface="Arial" panose="020B0604020202020204" pitchFamily="34" charset="0"/>
              </a:rPr>
              <a:t> </a:t>
            </a:r>
          </a:p>
        </p:txBody>
      </p:sp>
      <p:pic>
        <p:nvPicPr>
          <p:cNvPr id="7" name="Picture 6" descr="A picture containing text&#10;&#10;Description automatically generated">
            <a:extLst>
              <a:ext uri="{FF2B5EF4-FFF2-40B4-BE49-F238E27FC236}">
                <a16:creationId xmlns:a16="http://schemas.microsoft.com/office/drawing/2014/main" id="{55600DB6-C595-263F-9B2A-302B4AFE9E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008624" cy="6858000"/>
          </a:xfrm>
          <a:prstGeom prst="rect">
            <a:avLst/>
          </a:prstGeom>
        </p:spPr>
      </p:pic>
    </p:spTree>
    <p:extLst>
      <p:ext uri="{BB962C8B-B14F-4D97-AF65-F5344CB8AC3E}">
        <p14:creationId xmlns:p14="http://schemas.microsoft.com/office/powerpoint/2010/main" val="3156420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EF19-2238-5C1A-AC0E-5CC7F555B25A}"/>
              </a:ext>
            </a:extLst>
          </p:cNvPr>
          <p:cNvSpPr>
            <a:spLocks noGrp="1"/>
          </p:cNvSpPr>
          <p:nvPr>
            <p:ph type="title"/>
          </p:nvPr>
        </p:nvSpPr>
        <p:spPr/>
        <p:txBody>
          <a:bodyPr/>
          <a:lstStyle/>
          <a:p>
            <a:r>
              <a:rPr lang="en-US" b="1" dirty="0">
                <a:latin typeface="American Typewriter" panose="02090604020004020304" pitchFamily="18" charset="77"/>
              </a:rPr>
              <a:t>Cybernetics</a:t>
            </a:r>
          </a:p>
        </p:txBody>
      </p:sp>
      <p:sp>
        <p:nvSpPr>
          <p:cNvPr id="3" name="Content Placeholder 2">
            <a:extLst>
              <a:ext uri="{FF2B5EF4-FFF2-40B4-BE49-F238E27FC236}">
                <a16:creationId xmlns:a16="http://schemas.microsoft.com/office/drawing/2014/main" id="{B2FFE412-513B-7FF0-C4FB-B25091958F30}"/>
              </a:ext>
            </a:extLst>
          </p:cNvPr>
          <p:cNvSpPr>
            <a:spLocks noGrp="1"/>
          </p:cNvSpPr>
          <p:nvPr>
            <p:ph idx="1"/>
          </p:nvPr>
        </p:nvSpPr>
        <p:spPr>
          <a:xfrm>
            <a:off x="838200" y="1825625"/>
            <a:ext cx="7434943" cy="4351338"/>
          </a:xfrm>
        </p:spPr>
        <p:txBody>
          <a:bodyPr>
            <a:normAutofit/>
          </a:bodyPr>
          <a:lstStyle/>
          <a:p>
            <a:r>
              <a:rPr lang="en-GB" sz="3200" b="0" i="0" u="none" strike="noStrike" dirty="0">
                <a:effectLst/>
              </a:rPr>
              <a:t>Norbert Wiener defines cybernetics as “control and communication in the animal and the machine.” (1948)</a:t>
            </a:r>
          </a:p>
          <a:p>
            <a:r>
              <a:rPr lang="en-GB" sz="3200" dirty="0"/>
              <a:t>“</a:t>
            </a:r>
            <a:r>
              <a:rPr lang="en-GB" sz="3200" b="0" i="0" u="none" strike="noStrike" dirty="0">
                <a:effectLst/>
              </a:rPr>
              <a:t>the most advanced type of control machinery we know about is surely found in the central nervous system of the human body</a:t>
            </a:r>
            <a:r>
              <a:rPr lang="en-GB" sz="3200" dirty="0"/>
              <a:t>”</a:t>
            </a:r>
            <a:br>
              <a:rPr lang="en-GB" sz="3200" dirty="0"/>
            </a:br>
            <a:r>
              <a:rPr lang="en-GB" sz="3200" dirty="0"/>
              <a:t>Stafford Beer.</a:t>
            </a:r>
            <a:endParaRPr lang="en-GB" sz="3200" b="0" i="0" u="none" strike="noStrike" dirty="0">
              <a:effectLst/>
            </a:endParaRPr>
          </a:p>
        </p:txBody>
      </p:sp>
      <p:pic>
        <p:nvPicPr>
          <p:cNvPr id="4098" name="Picture 2">
            <a:extLst>
              <a:ext uri="{FF2B5EF4-FFF2-40B4-BE49-F238E27FC236}">
                <a16:creationId xmlns:a16="http://schemas.microsoft.com/office/drawing/2014/main" id="{F789267C-F7F6-1128-E78E-6B88A7707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7057" y="1281339"/>
            <a:ext cx="3423062" cy="46781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978D75-27A4-E34C-59D5-AC851CAA48FC}"/>
              </a:ext>
            </a:extLst>
          </p:cNvPr>
          <p:cNvSpPr txBox="1"/>
          <p:nvPr/>
        </p:nvSpPr>
        <p:spPr>
          <a:xfrm>
            <a:off x="9569900" y="5576661"/>
            <a:ext cx="1417376" cy="369332"/>
          </a:xfrm>
          <a:prstGeom prst="rect">
            <a:avLst/>
          </a:prstGeom>
          <a:noFill/>
        </p:spPr>
        <p:txBody>
          <a:bodyPr wrap="none" rtlCol="0">
            <a:spAutoFit/>
          </a:bodyPr>
          <a:lstStyle/>
          <a:p>
            <a:r>
              <a:rPr lang="en-US" dirty="0">
                <a:solidFill>
                  <a:schemeClr val="bg1"/>
                </a:solidFill>
              </a:rPr>
              <a:t>Stafford Beer</a:t>
            </a:r>
          </a:p>
        </p:txBody>
      </p:sp>
    </p:spTree>
    <p:extLst>
      <p:ext uri="{BB962C8B-B14F-4D97-AF65-F5344CB8AC3E}">
        <p14:creationId xmlns:p14="http://schemas.microsoft.com/office/powerpoint/2010/main" val="738294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CD82-795B-9346-A7C7-659EE1B3FBD0}"/>
              </a:ext>
            </a:extLst>
          </p:cNvPr>
          <p:cNvSpPr>
            <a:spLocks noGrp="1"/>
          </p:cNvSpPr>
          <p:nvPr>
            <p:ph type="title"/>
          </p:nvPr>
        </p:nvSpPr>
        <p:spPr/>
        <p:txBody>
          <a:bodyPr>
            <a:normAutofit/>
          </a:bodyPr>
          <a:lstStyle/>
          <a:p>
            <a:r>
              <a:rPr lang="en-GB" b="1" dirty="0">
                <a:latin typeface="American Typewriter" panose="02090604020004020304" pitchFamily="18" charset="77"/>
              </a:rPr>
              <a:t>Vehicle 2b: Aggression</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F9627F03-5B12-584B-8D52-049AB20121DF}"/>
              </a:ext>
            </a:extLst>
          </p:cNvPr>
          <p:cNvSpPr>
            <a:spLocks noGrp="1"/>
          </p:cNvSpPr>
          <p:nvPr>
            <p:ph sz="half" idx="1"/>
          </p:nvPr>
        </p:nvSpPr>
        <p:spPr>
          <a:xfrm>
            <a:off x="838198" y="1825625"/>
            <a:ext cx="7019927" cy="4667250"/>
          </a:xfrm>
        </p:spPr>
        <p:txBody>
          <a:bodyPr>
            <a:normAutofit/>
          </a:bodyPr>
          <a:lstStyle/>
          <a:p>
            <a:pPr marL="0" indent="0">
              <a:buNone/>
            </a:pPr>
            <a:r>
              <a:rPr lang="en-US" sz="3200" dirty="0"/>
              <a:t>“</a:t>
            </a:r>
            <a:r>
              <a:rPr lang="en-GB" sz="3200" i="1" dirty="0"/>
              <a:t>Vehicle 2b, “is excited by the presence of sources, but resolutely turns toward them and hits them with high velocity, as if it wanted to destroy them. Vehicle 2b is </a:t>
            </a:r>
            <a:r>
              <a:rPr lang="en-GB" sz="3200" b="1" i="1" dirty="0"/>
              <a:t>aggressive</a:t>
            </a:r>
            <a:r>
              <a:rPr lang="en-GB" sz="3200" i="1" dirty="0"/>
              <a:t>, obviously.</a:t>
            </a:r>
            <a:r>
              <a:rPr lang="en-GB" sz="3200" dirty="0"/>
              <a:t>” – </a:t>
            </a:r>
            <a:r>
              <a:rPr lang="en-GB" sz="3200" dirty="0" err="1"/>
              <a:t>Braitenberg</a:t>
            </a:r>
            <a:endParaRPr lang="en-GB" sz="3200" dirty="0"/>
          </a:p>
        </p:txBody>
      </p:sp>
      <p:pic>
        <p:nvPicPr>
          <p:cNvPr id="8" name="Content Placeholder 5" descr="Diagram&#10;&#10;Description automatically generated">
            <a:extLst>
              <a:ext uri="{FF2B5EF4-FFF2-40B4-BE49-F238E27FC236}">
                <a16:creationId xmlns:a16="http://schemas.microsoft.com/office/drawing/2014/main" id="{D7998B23-CD9A-0666-A43E-C98741BC9B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51484" y="0"/>
            <a:ext cx="3919537" cy="6869378"/>
          </a:xfrm>
          <a:prstGeom prst="rect">
            <a:avLst/>
          </a:prstGeom>
        </p:spPr>
      </p:pic>
    </p:spTree>
    <p:extLst>
      <p:ext uri="{BB962C8B-B14F-4D97-AF65-F5344CB8AC3E}">
        <p14:creationId xmlns:p14="http://schemas.microsoft.com/office/powerpoint/2010/main" val="360035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CD82-795B-9346-A7C7-659EE1B3FBD0}"/>
              </a:ext>
            </a:extLst>
          </p:cNvPr>
          <p:cNvSpPr>
            <a:spLocks noGrp="1"/>
          </p:cNvSpPr>
          <p:nvPr>
            <p:ph type="title"/>
          </p:nvPr>
        </p:nvSpPr>
        <p:spPr/>
        <p:txBody>
          <a:bodyPr>
            <a:normAutofit/>
          </a:bodyPr>
          <a:lstStyle/>
          <a:p>
            <a:r>
              <a:rPr lang="en-GB" b="1" dirty="0">
                <a:latin typeface="American Typewriter" panose="02090604020004020304" pitchFamily="18" charset="77"/>
              </a:rPr>
              <a:t>Vehicle 2b</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F9627F03-5B12-584B-8D52-049AB20121DF}"/>
              </a:ext>
            </a:extLst>
          </p:cNvPr>
          <p:cNvSpPr>
            <a:spLocks noGrp="1"/>
          </p:cNvSpPr>
          <p:nvPr>
            <p:ph sz="half" idx="1"/>
          </p:nvPr>
        </p:nvSpPr>
        <p:spPr>
          <a:xfrm>
            <a:off x="838198" y="1825625"/>
            <a:ext cx="6534151" cy="4351338"/>
          </a:xfrm>
        </p:spPr>
        <p:txBody>
          <a:bodyPr>
            <a:normAutofit/>
          </a:bodyPr>
          <a:lstStyle/>
          <a:p>
            <a:r>
              <a:rPr lang="en-GB" sz="3200" dirty="0"/>
              <a:t>Vehicle </a:t>
            </a:r>
            <a:r>
              <a:rPr lang="en-GB" sz="3200" b="1" dirty="0"/>
              <a:t>2b</a:t>
            </a:r>
            <a:r>
              <a:rPr lang="en-GB" sz="3200" dirty="0"/>
              <a:t> connects each sensor to the motor on the opposite side. </a:t>
            </a:r>
          </a:p>
          <a:p>
            <a:r>
              <a:rPr lang="en-GB" sz="3200" dirty="0"/>
              <a:t>If the light is brighter on one side of the vehicle, the motor on that side runs faster causing it to head towards the light.</a:t>
            </a:r>
            <a:endParaRPr lang="en-US" sz="3200" dirty="0"/>
          </a:p>
        </p:txBody>
      </p:sp>
      <p:pic>
        <p:nvPicPr>
          <p:cNvPr id="7" name="Content Placeholder 6">
            <a:extLst>
              <a:ext uri="{FF2B5EF4-FFF2-40B4-BE49-F238E27FC236}">
                <a16:creationId xmlns:a16="http://schemas.microsoft.com/office/drawing/2014/main" id="{09087E65-8037-634E-B8D0-6D2B6237CCDA}"/>
              </a:ext>
            </a:extLst>
          </p:cNvPr>
          <p:cNvPicPr>
            <a:picLocks noGrp="1" noChangeAspect="1"/>
          </p:cNvPicPr>
          <p:nvPr>
            <p:ph sz="half" idx="2"/>
          </p:nvPr>
        </p:nvPicPr>
        <p:blipFill>
          <a:blip r:embed="rId3"/>
          <a:stretch>
            <a:fillRect/>
          </a:stretch>
        </p:blipFill>
        <p:spPr>
          <a:xfrm>
            <a:off x="7372349" y="1587347"/>
            <a:ext cx="4687801" cy="4499128"/>
          </a:xfrm>
        </p:spPr>
      </p:pic>
    </p:spTree>
    <p:extLst>
      <p:ext uri="{BB962C8B-B14F-4D97-AF65-F5344CB8AC3E}">
        <p14:creationId xmlns:p14="http://schemas.microsoft.com/office/powerpoint/2010/main" val="2009325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FC02-2107-4415-0872-2C3111783E80}"/>
              </a:ext>
            </a:extLst>
          </p:cNvPr>
          <p:cNvSpPr>
            <a:spLocks noGrp="1"/>
          </p:cNvSpPr>
          <p:nvPr>
            <p:ph type="title"/>
          </p:nvPr>
        </p:nvSpPr>
        <p:spPr>
          <a:xfrm>
            <a:off x="4198916" y="365125"/>
            <a:ext cx="7154883" cy="1325563"/>
          </a:xfrm>
        </p:spPr>
        <p:txBody>
          <a:bodyPr/>
          <a:lstStyle/>
          <a:p>
            <a:r>
              <a:rPr lang="en-US" b="1" dirty="0">
                <a:latin typeface="American Typewriter" panose="02090604020004020304" pitchFamily="18" charset="77"/>
              </a:rPr>
              <a:t>Crossing Connections</a:t>
            </a:r>
          </a:p>
        </p:txBody>
      </p:sp>
      <p:sp>
        <p:nvSpPr>
          <p:cNvPr id="4" name="Content Placeholder 3">
            <a:extLst>
              <a:ext uri="{FF2B5EF4-FFF2-40B4-BE49-F238E27FC236}">
                <a16:creationId xmlns:a16="http://schemas.microsoft.com/office/drawing/2014/main" id="{D41C59FC-69D3-00F2-8E36-54E6C6530FFF}"/>
              </a:ext>
            </a:extLst>
          </p:cNvPr>
          <p:cNvSpPr>
            <a:spLocks noGrp="1"/>
          </p:cNvSpPr>
          <p:nvPr>
            <p:ph sz="half" idx="2"/>
          </p:nvPr>
        </p:nvSpPr>
        <p:spPr>
          <a:xfrm>
            <a:off x="4198916" y="1825625"/>
            <a:ext cx="7154884" cy="4351338"/>
          </a:xfrm>
        </p:spPr>
        <p:txBody>
          <a:bodyPr/>
          <a:lstStyle/>
          <a:p>
            <a:r>
              <a:rPr lang="en-GB" sz="3200" dirty="0"/>
              <a:t>In 1899, Spanish neuroanatomist </a:t>
            </a:r>
            <a:r>
              <a:rPr lang="en-GB" sz="3200" i="1" dirty="0"/>
              <a:t>Ramón y Cajal </a:t>
            </a:r>
            <a:r>
              <a:rPr lang="en-GB" sz="3200" dirty="0"/>
              <a:t>observed optic nerve fibres from the half of the eye closest to the nose cross over to the opposite side of the brain.</a:t>
            </a:r>
          </a:p>
          <a:p>
            <a:r>
              <a:rPr lang="en-GB" sz="3200" dirty="0"/>
              <a:t>Crossed connections are common in vertebrates, including us.</a:t>
            </a:r>
          </a:p>
          <a:p>
            <a:r>
              <a:rPr lang="en-GB" sz="3200" dirty="0"/>
              <a:t>Nobody knows why.</a:t>
            </a:r>
          </a:p>
          <a:p>
            <a:endParaRPr lang="en-US" dirty="0"/>
          </a:p>
        </p:txBody>
      </p:sp>
      <p:pic>
        <p:nvPicPr>
          <p:cNvPr id="1026" name="Picture 2">
            <a:extLst>
              <a:ext uri="{FF2B5EF4-FFF2-40B4-BE49-F238E27FC236}">
                <a16:creationId xmlns:a16="http://schemas.microsoft.com/office/drawing/2014/main" id="{4D7A1763-C717-F074-7715-67DE31E944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8200" y="8131"/>
            <a:ext cx="3360717" cy="68498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F732109-E83E-8A25-2F19-C71564171BD9}"/>
              </a:ext>
            </a:extLst>
          </p:cNvPr>
          <p:cNvSpPr/>
          <p:nvPr/>
        </p:nvSpPr>
        <p:spPr>
          <a:xfrm>
            <a:off x="0" y="8131"/>
            <a:ext cx="838200" cy="68498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67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C750-46BF-5949-84CF-D6C3A21FE37E}"/>
              </a:ext>
            </a:extLst>
          </p:cNvPr>
          <p:cNvSpPr>
            <a:spLocks noGrp="1"/>
          </p:cNvSpPr>
          <p:nvPr>
            <p:ph type="title"/>
          </p:nvPr>
        </p:nvSpPr>
        <p:spPr/>
        <p:txBody>
          <a:bodyPr>
            <a:noAutofit/>
          </a:bodyPr>
          <a:lstStyle/>
          <a:p>
            <a:r>
              <a:rPr lang="en-GB" sz="3200" dirty="0">
                <a:latin typeface="Arial" panose="020B0604020202020204" pitchFamily="34" charset="0"/>
                <a:cs typeface="Arial" panose="020B0604020202020204" pitchFamily="34" charset="0"/>
              </a:rPr>
              <a:t>This trilobite is called </a:t>
            </a:r>
            <a:r>
              <a:rPr lang="en-GB" sz="3200" i="1" dirty="0" err="1">
                <a:latin typeface="Arial" panose="020B0604020202020204" pitchFamily="34" charset="0"/>
                <a:cs typeface="Arial" panose="020B0604020202020204" pitchFamily="34" charset="0"/>
              </a:rPr>
              <a:t>Erbenochile</a:t>
            </a:r>
            <a:r>
              <a:rPr lang="en-GB" sz="3200" dirty="0">
                <a:latin typeface="Arial" panose="020B0604020202020204" pitchFamily="34" charset="0"/>
                <a:cs typeface="Arial" panose="020B0604020202020204" pitchFamily="34" charset="0"/>
              </a:rPr>
              <a:t>. It had incredibly tall, tower-like eyes that provided 360-degree vision!</a:t>
            </a:r>
            <a:endParaRPr lang="en-US" sz="3200" dirty="0">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2CC174D8-2762-2F45-BFEE-85316A4DF0DC}"/>
              </a:ext>
            </a:extLst>
          </p:cNvPr>
          <p:cNvPicPr>
            <a:picLocks noGrp="1" noChangeAspect="1"/>
          </p:cNvPicPr>
          <p:nvPr>
            <p:ph sz="half" idx="1"/>
          </p:nvPr>
        </p:nvPicPr>
        <p:blipFill>
          <a:blip r:embed="rId3"/>
          <a:stretch>
            <a:fillRect/>
          </a:stretch>
        </p:blipFill>
        <p:spPr>
          <a:xfrm>
            <a:off x="1270000" y="1994694"/>
            <a:ext cx="4318000" cy="4013200"/>
          </a:xfrm>
        </p:spPr>
      </p:pic>
      <p:pic>
        <p:nvPicPr>
          <p:cNvPr id="8" name="Content Placeholder 7">
            <a:extLst>
              <a:ext uri="{FF2B5EF4-FFF2-40B4-BE49-F238E27FC236}">
                <a16:creationId xmlns:a16="http://schemas.microsoft.com/office/drawing/2014/main" id="{B031CB8D-1121-2F46-9DBE-94E88D0FB72C}"/>
              </a:ext>
            </a:extLst>
          </p:cNvPr>
          <p:cNvPicPr>
            <a:picLocks noGrp="1" noChangeAspect="1"/>
          </p:cNvPicPr>
          <p:nvPr>
            <p:ph sz="half" idx="2"/>
          </p:nvPr>
        </p:nvPicPr>
        <p:blipFill>
          <a:blip r:embed="rId4"/>
          <a:stretch>
            <a:fillRect/>
          </a:stretch>
        </p:blipFill>
        <p:spPr>
          <a:xfrm>
            <a:off x="6604000" y="1994694"/>
            <a:ext cx="4318000" cy="4013200"/>
          </a:xfrm>
        </p:spPr>
      </p:pic>
      <p:sp>
        <p:nvSpPr>
          <p:cNvPr id="9" name="TextBox 8">
            <a:extLst>
              <a:ext uri="{FF2B5EF4-FFF2-40B4-BE49-F238E27FC236}">
                <a16:creationId xmlns:a16="http://schemas.microsoft.com/office/drawing/2014/main" id="{2FFB9426-1C17-D34E-BB04-511C0B27A245}"/>
              </a:ext>
            </a:extLst>
          </p:cNvPr>
          <p:cNvSpPr txBox="1"/>
          <p:nvPr/>
        </p:nvSpPr>
        <p:spPr>
          <a:xfrm>
            <a:off x="1104900" y="6115050"/>
            <a:ext cx="9863598" cy="461665"/>
          </a:xfrm>
          <a:prstGeom prst="rect">
            <a:avLst/>
          </a:prstGeom>
          <a:noFill/>
        </p:spPr>
        <p:txBody>
          <a:bodyPr wrap="none" rtlCol="0">
            <a:spAutoFit/>
          </a:bodyPr>
          <a:lstStyle/>
          <a:p>
            <a:r>
              <a:rPr lang="en-GB" sz="2400" dirty="0" err="1"/>
              <a:t>Fortey</a:t>
            </a:r>
            <a:r>
              <a:rPr lang="en-GB" sz="2400" dirty="0"/>
              <a:t> and Chatterton. 2003. A Devonian Trilobite with an Eyeshade. Science. </a:t>
            </a:r>
            <a:endParaRPr lang="en-US" sz="2400" dirty="0"/>
          </a:p>
        </p:txBody>
      </p:sp>
    </p:spTree>
    <p:extLst>
      <p:ext uri="{BB962C8B-B14F-4D97-AF65-F5344CB8AC3E}">
        <p14:creationId xmlns:p14="http://schemas.microsoft.com/office/powerpoint/2010/main" val="1417527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ED8E8-FDC4-3B4D-92CB-AE0DE0749FF9}"/>
              </a:ext>
            </a:extLst>
          </p:cNvPr>
          <p:cNvSpPr>
            <a:spLocks noGrp="1"/>
          </p:cNvSpPr>
          <p:nvPr>
            <p:ph type="title"/>
          </p:nvPr>
        </p:nvSpPr>
        <p:spPr/>
        <p:txBody>
          <a:bodyPr/>
          <a:lstStyle/>
          <a:p>
            <a:r>
              <a:rPr lang="en-US" b="1" dirty="0">
                <a:latin typeface="American Typewriter" panose="02090604020004020304" pitchFamily="18" charset="77"/>
              </a:rPr>
              <a:t>Paired eyes</a:t>
            </a:r>
          </a:p>
        </p:txBody>
      </p:sp>
      <p:sp>
        <p:nvSpPr>
          <p:cNvPr id="3" name="Content Placeholder 2">
            <a:extLst>
              <a:ext uri="{FF2B5EF4-FFF2-40B4-BE49-F238E27FC236}">
                <a16:creationId xmlns:a16="http://schemas.microsoft.com/office/drawing/2014/main" id="{D2899E6C-C9DB-5D46-B830-4EEC2C214BDF}"/>
              </a:ext>
            </a:extLst>
          </p:cNvPr>
          <p:cNvSpPr>
            <a:spLocks noGrp="1"/>
          </p:cNvSpPr>
          <p:nvPr>
            <p:ph sz="half" idx="1"/>
          </p:nvPr>
        </p:nvSpPr>
        <p:spPr>
          <a:xfrm>
            <a:off x="729712" y="1453664"/>
            <a:ext cx="5181600" cy="5218355"/>
          </a:xfrm>
        </p:spPr>
        <p:txBody>
          <a:bodyPr>
            <a:normAutofit/>
          </a:bodyPr>
          <a:lstStyle/>
          <a:p>
            <a:r>
              <a:rPr lang="en-GB" dirty="0"/>
              <a:t>Back-to-back photocells produce full (unrectified) cosine wave.</a:t>
            </a:r>
          </a:p>
          <a:p>
            <a:r>
              <a:rPr lang="en-GB" dirty="0"/>
              <a:t>Eyes mounted 90</a:t>
            </a:r>
            <a:r>
              <a:rPr lang="en-GB" baseline="30000" dirty="0"/>
              <a:t>∘</a:t>
            </a:r>
            <a:r>
              <a:rPr lang="en-GB" dirty="0"/>
              <a:t> relative to each other produce sine and cosine waves.</a:t>
            </a:r>
          </a:p>
          <a:p>
            <a:r>
              <a:rPr lang="en-GB" dirty="0"/>
              <a:t>Cross-coupling of the eyes to the motors computes the difference.</a:t>
            </a:r>
          </a:p>
          <a:p>
            <a:r>
              <a:rPr lang="en-GB" dirty="0"/>
              <a:t>light dead-ahead is a stable equilibrium - it rushes ‘aggressively’ into the light</a:t>
            </a:r>
            <a:r>
              <a:rPr lang="en-US" dirty="0"/>
              <a:t>.</a:t>
            </a:r>
          </a:p>
          <a:p>
            <a:r>
              <a:rPr lang="en-US" dirty="0"/>
              <a:t>There could be other equilibria.</a:t>
            </a:r>
            <a:endParaRPr lang="en-GB" dirty="0"/>
          </a:p>
        </p:txBody>
      </p:sp>
      <p:sp>
        <p:nvSpPr>
          <p:cNvPr id="6" name="TextBox 5">
            <a:extLst>
              <a:ext uri="{FF2B5EF4-FFF2-40B4-BE49-F238E27FC236}">
                <a16:creationId xmlns:a16="http://schemas.microsoft.com/office/drawing/2014/main" id="{22B21FDF-D35E-0E4E-B355-688091C73F2E}"/>
              </a:ext>
            </a:extLst>
          </p:cNvPr>
          <p:cNvSpPr txBox="1"/>
          <p:nvPr/>
        </p:nvSpPr>
        <p:spPr>
          <a:xfrm>
            <a:off x="6800850" y="5000625"/>
            <a:ext cx="5086350" cy="830997"/>
          </a:xfrm>
          <a:prstGeom prst="rect">
            <a:avLst/>
          </a:prstGeom>
          <a:noFill/>
        </p:spPr>
        <p:txBody>
          <a:bodyPr wrap="square" rtlCol="0">
            <a:spAutoFit/>
          </a:bodyPr>
          <a:lstStyle/>
          <a:p>
            <a:r>
              <a:rPr lang="en-US" sz="2400" dirty="0"/>
              <a:t>The eyes of V2 produce a full-wave and are 90</a:t>
            </a:r>
            <a:r>
              <a:rPr lang="en-GB" sz="2400" baseline="30000" dirty="0"/>
              <a:t> ∘</a:t>
            </a:r>
            <a:r>
              <a:rPr lang="en-US" sz="2400" dirty="0"/>
              <a:t> out of phase.</a:t>
            </a:r>
          </a:p>
        </p:txBody>
      </p:sp>
      <p:pic>
        <p:nvPicPr>
          <p:cNvPr id="9" name="Content Placeholder 8">
            <a:extLst>
              <a:ext uri="{FF2B5EF4-FFF2-40B4-BE49-F238E27FC236}">
                <a16:creationId xmlns:a16="http://schemas.microsoft.com/office/drawing/2014/main" id="{D23EB538-46ED-6D4D-8DAE-18AEBF6B30E8}"/>
              </a:ext>
            </a:extLst>
          </p:cNvPr>
          <p:cNvPicPr>
            <a:picLocks noGrp="1" noChangeAspect="1"/>
          </p:cNvPicPr>
          <p:nvPr>
            <p:ph sz="half" idx="2"/>
          </p:nvPr>
        </p:nvPicPr>
        <p:blipFill rotWithShape="1">
          <a:blip r:embed="rId2">
            <a:extLst>
              <a:ext uri="{28A0092B-C50C-407E-A947-70E740481C1C}">
                <a14:useLocalDpi xmlns:a14="http://schemas.microsoft.com/office/drawing/2010/main"/>
              </a:ext>
            </a:extLst>
          </a:blip>
          <a:srcRect r="13689"/>
          <a:stretch/>
        </p:blipFill>
        <p:spPr>
          <a:xfrm>
            <a:off x="6075336" y="1461839"/>
            <a:ext cx="6116664" cy="3103072"/>
          </a:xfrm>
          <a:prstGeom prst="rect">
            <a:avLst/>
          </a:prstGeom>
        </p:spPr>
      </p:pic>
      <p:cxnSp>
        <p:nvCxnSpPr>
          <p:cNvPr id="10" name="Straight Connector 9">
            <a:extLst>
              <a:ext uri="{FF2B5EF4-FFF2-40B4-BE49-F238E27FC236}">
                <a16:creationId xmlns:a16="http://schemas.microsoft.com/office/drawing/2014/main" id="{27534C08-D04D-2A46-950F-6008595F0374}"/>
              </a:ext>
            </a:extLst>
          </p:cNvPr>
          <p:cNvCxnSpPr>
            <a:cxnSpLocks/>
          </p:cNvCxnSpPr>
          <p:nvPr/>
        </p:nvCxnSpPr>
        <p:spPr>
          <a:xfrm flipH="1">
            <a:off x="8059120" y="2169764"/>
            <a:ext cx="2" cy="24009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A77E203-49CD-2745-9E1A-56626C768972}"/>
              </a:ext>
            </a:extLst>
          </p:cNvPr>
          <p:cNvSpPr txBox="1"/>
          <p:nvPr/>
        </p:nvSpPr>
        <p:spPr>
          <a:xfrm>
            <a:off x="7501181" y="4556501"/>
            <a:ext cx="1332854" cy="369332"/>
          </a:xfrm>
          <a:prstGeom prst="rect">
            <a:avLst/>
          </a:prstGeom>
          <a:noFill/>
        </p:spPr>
        <p:txBody>
          <a:bodyPr wrap="square" rtlCol="0">
            <a:spAutoFit/>
          </a:bodyPr>
          <a:lstStyle/>
          <a:p>
            <a:r>
              <a:rPr lang="en-US" i="1" dirty="0"/>
              <a:t>dead ahead</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E44535B-0221-5141-AF48-452D5267294B}"/>
                  </a:ext>
                </a:extLst>
              </p:cNvPr>
              <p:cNvSpPr txBox="1"/>
              <p:nvPr/>
            </p:nvSpPr>
            <p:spPr>
              <a:xfrm>
                <a:off x="8025539" y="3221064"/>
                <a:ext cx="378758" cy="562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nor/>
                            </m:rPr>
                            <a:rPr lang="en-US" dirty="0"/>
                            <m:t>𝜋</m:t>
                          </m:r>
                        </m:num>
                        <m:den>
                          <m:r>
                            <a:rPr lang="en-GB" b="0" i="1" smtClean="0">
                              <a:latin typeface="Cambria Math" panose="02040503050406030204" pitchFamily="18" charset="0"/>
                            </a:rPr>
                            <m:t>4</m:t>
                          </m:r>
                        </m:den>
                      </m:f>
                    </m:oMath>
                  </m:oMathPara>
                </a14:m>
                <a:endParaRPr lang="en-US" dirty="0"/>
              </a:p>
            </p:txBody>
          </p:sp>
        </mc:Choice>
        <mc:Fallback xmlns="">
          <p:sp>
            <p:nvSpPr>
              <p:cNvPr id="14" name="TextBox 13">
                <a:extLst>
                  <a:ext uri="{FF2B5EF4-FFF2-40B4-BE49-F238E27FC236}">
                    <a16:creationId xmlns:a16="http://schemas.microsoft.com/office/drawing/2014/main" id="{6E44535B-0221-5141-AF48-452D5267294B}"/>
                  </a:ext>
                </a:extLst>
              </p:cNvPr>
              <p:cNvSpPr txBox="1">
                <a:spLocks noRot="1" noChangeAspect="1" noMove="1" noResize="1" noEditPoints="1" noAdjustHandles="1" noChangeArrowheads="1" noChangeShapeType="1" noTextEdit="1"/>
              </p:cNvSpPr>
              <p:nvPr/>
            </p:nvSpPr>
            <p:spPr>
              <a:xfrm>
                <a:off x="8025539" y="3221064"/>
                <a:ext cx="378758" cy="562975"/>
              </a:xfrm>
              <a:prstGeom prst="rect">
                <a:avLst/>
              </a:prstGeom>
              <a:blipFill>
                <a:blip r:embed="rId3"/>
                <a:stretch>
                  <a:fillRect b="-4444"/>
                </a:stretch>
              </a:blipFill>
            </p:spPr>
            <p:txBody>
              <a:bodyPr/>
              <a:lstStyle/>
              <a:p>
                <a:r>
                  <a:rPr lang="en-US">
                    <a:noFill/>
                  </a:rPr>
                  <a:t> </a:t>
                </a:r>
              </a:p>
            </p:txBody>
          </p:sp>
        </mc:Fallback>
      </mc:AlternateContent>
    </p:spTree>
    <p:extLst>
      <p:ext uri="{BB962C8B-B14F-4D97-AF65-F5344CB8AC3E}">
        <p14:creationId xmlns:p14="http://schemas.microsoft.com/office/powerpoint/2010/main" val="2687114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CE6B0-FFEA-844D-9EB9-2A8F624F7298}"/>
              </a:ext>
            </a:extLst>
          </p:cNvPr>
          <p:cNvSpPr>
            <a:spLocks noGrp="1"/>
          </p:cNvSpPr>
          <p:nvPr>
            <p:ph type="title"/>
          </p:nvPr>
        </p:nvSpPr>
        <p:spPr/>
        <p:txBody>
          <a:bodyPr/>
          <a:lstStyle/>
          <a:p>
            <a:r>
              <a:rPr lang="en-US" b="1" dirty="0">
                <a:latin typeface="American Typewriter" panose="02090604020004020304" pitchFamily="18" charset="77"/>
              </a:rPr>
              <a:t>Dorsal Light reaction</a:t>
            </a:r>
          </a:p>
        </p:txBody>
      </p:sp>
      <p:sp>
        <p:nvSpPr>
          <p:cNvPr id="3" name="Content Placeholder 2">
            <a:extLst>
              <a:ext uri="{FF2B5EF4-FFF2-40B4-BE49-F238E27FC236}">
                <a16:creationId xmlns:a16="http://schemas.microsoft.com/office/drawing/2014/main" id="{99F6E4B8-4768-8141-A669-51829EB02D2E}"/>
              </a:ext>
            </a:extLst>
          </p:cNvPr>
          <p:cNvSpPr>
            <a:spLocks noGrp="1"/>
          </p:cNvSpPr>
          <p:nvPr>
            <p:ph sz="half" idx="1"/>
          </p:nvPr>
        </p:nvSpPr>
        <p:spPr>
          <a:xfrm>
            <a:off x="6400800" y="1577975"/>
            <a:ext cx="5181600" cy="4351338"/>
          </a:xfrm>
        </p:spPr>
        <p:txBody>
          <a:bodyPr>
            <a:normAutofit/>
          </a:bodyPr>
          <a:lstStyle/>
          <a:p>
            <a:r>
              <a:rPr lang="en-GB" sz="3600" dirty="0"/>
              <a:t>Moths tend to keep the lighter sky above them so they don’t fly upside down.</a:t>
            </a:r>
          </a:p>
          <a:p>
            <a:r>
              <a:rPr lang="en-GB" sz="3600" dirty="0"/>
              <a:t>They dip down when approaching an artificial light source that they confuse with the sky. </a:t>
            </a:r>
            <a:endParaRPr lang="en-US" sz="3600" dirty="0"/>
          </a:p>
        </p:txBody>
      </p:sp>
      <p:sp>
        <p:nvSpPr>
          <p:cNvPr id="5" name="TextBox 4">
            <a:extLst>
              <a:ext uri="{FF2B5EF4-FFF2-40B4-BE49-F238E27FC236}">
                <a16:creationId xmlns:a16="http://schemas.microsoft.com/office/drawing/2014/main" id="{EE82ECEE-8B83-7244-8E13-90C5C33478BC}"/>
              </a:ext>
            </a:extLst>
          </p:cNvPr>
          <p:cNvSpPr txBox="1"/>
          <p:nvPr/>
        </p:nvSpPr>
        <p:spPr>
          <a:xfrm>
            <a:off x="2800350" y="6343650"/>
            <a:ext cx="7275838" cy="369332"/>
          </a:xfrm>
          <a:prstGeom prst="rect">
            <a:avLst/>
          </a:prstGeom>
          <a:noFill/>
        </p:spPr>
        <p:txBody>
          <a:bodyPr wrap="none" rtlCol="0">
            <a:spAutoFit/>
          </a:bodyPr>
          <a:lstStyle/>
          <a:p>
            <a:r>
              <a:rPr lang="en-US" dirty="0"/>
              <a:t>David Lees, Alberto </a:t>
            </a:r>
            <a:r>
              <a:rPr lang="en-US" dirty="0" err="1"/>
              <a:t>Zilli</a:t>
            </a:r>
            <a:r>
              <a:rPr lang="en-US" dirty="0"/>
              <a:t>, Moths: A Complete Guide To Biology And Behavior </a:t>
            </a:r>
          </a:p>
        </p:txBody>
      </p:sp>
      <p:pic>
        <p:nvPicPr>
          <p:cNvPr id="6" name="Picture 5">
            <a:extLst>
              <a:ext uri="{FF2B5EF4-FFF2-40B4-BE49-F238E27FC236}">
                <a16:creationId xmlns:a16="http://schemas.microsoft.com/office/drawing/2014/main" id="{8316DF28-D63D-C34C-B486-EC899A27CA1F}"/>
              </a:ext>
            </a:extLst>
          </p:cNvPr>
          <p:cNvPicPr>
            <a:picLocks noChangeAspect="1"/>
          </p:cNvPicPr>
          <p:nvPr/>
        </p:nvPicPr>
        <p:blipFill>
          <a:blip r:embed="rId2"/>
          <a:stretch>
            <a:fillRect/>
          </a:stretch>
        </p:blipFill>
        <p:spPr>
          <a:xfrm>
            <a:off x="679450" y="1816100"/>
            <a:ext cx="5464290" cy="3003550"/>
          </a:xfrm>
          <a:prstGeom prst="rect">
            <a:avLst/>
          </a:prstGeom>
        </p:spPr>
      </p:pic>
      <p:sp>
        <p:nvSpPr>
          <p:cNvPr id="7" name="TextBox 6">
            <a:extLst>
              <a:ext uri="{FF2B5EF4-FFF2-40B4-BE49-F238E27FC236}">
                <a16:creationId xmlns:a16="http://schemas.microsoft.com/office/drawing/2014/main" id="{A2DF5731-0567-C14C-ABF8-184943FD95A9}"/>
              </a:ext>
            </a:extLst>
          </p:cNvPr>
          <p:cNvSpPr txBox="1"/>
          <p:nvPr/>
        </p:nvSpPr>
        <p:spPr>
          <a:xfrm>
            <a:off x="2609850" y="4933950"/>
            <a:ext cx="1515287" cy="369332"/>
          </a:xfrm>
          <a:prstGeom prst="rect">
            <a:avLst/>
          </a:prstGeom>
          <a:noFill/>
        </p:spPr>
        <p:txBody>
          <a:bodyPr wrap="none" rtlCol="0">
            <a:spAutoFit/>
          </a:bodyPr>
          <a:lstStyle/>
          <a:p>
            <a:r>
              <a:rPr lang="en-US" dirty="0"/>
              <a:t>The wax moth</a:t>
            </a:r>
          </a:p>
        </p:txBody>
      </p:sp>
    </p:spTree>
    <p:extLst>
      <p:ext uri="{BB962C8B-B14F-4D97-AF65-F5344CB8AC3E}">
        <p14:creationId xmlns:p14="http://schemas.microsoft.com/office/powerpoint/2010/main" val="3740053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B178-B033-3744-AC81-CC2FF42DCA45}"/>
              </a:ext>
            </a:extLst>
          </p:cNvPr>
          <p:cNvSpPr>
            <a:spLocks noGrp="1"/>
          </p:cNvSpPr>
          <p:nvPr>
            <p:ph type="title"/>
          </p:nvPr>
        </p:nvSpPr>
        <p:spPr/>
        <p:txBody>
          <a:bodyPr/>
          <a:lstStyle/>
          <a:p>
            <a:r>
              <a:rPr lang="en-US" b="1" dirty="0">
                <a:latin typeface="American Typewriter" panose="02090604020004020304" pitchFamily="18" charset="77"/>
              </a:rPr>
              <a:t>Experiment 2</a:t>
            </a:r>
          </a:p>
        </p:txBody>
      </p:sp>
      <p:sp>
        <p:nvSpPr>
          <p:cNvPr id="3" name="Content Placeholder 2">
            <a:extLst>
              <a:ext uri="{FF2B5EF4-FFF2-40B4-BE49-F238E27FC236}">
                <a16:creationId xmlns:a16="http://schemas.microsoft.com/office/drawing/2014/main" id="{B1E4667E-41E8-D042-912C-E80BEEA6BE14}"/>
              </a:ext>
            </a:extLst>
          </p:cNvPr>
          <p:cNvSpPr>
            <a:spLocks noGrp="1"/>
          </p:cNvSpPr>
          <p:nvPr>
            <p:ph sz="half" idx="1"/>
          </p:nvPr>
        </p:nvSpPr>
        <p:spPr>
          <a:xfrm>
            <a:off x="838200" y="1825625"/>
            <a:ext cx="6019800" cy="4351338"/>
          </a:xfrm>
        </p:spPr>
        <p:txBody>
          <a:bodyPr>
            <a:normAutofit/>
          </a:bodyPr>
          <a:lstStyle/>
          <a:p>
            <a:pPr marL="0" indent="0">
              <a:buNone/>
            </a:pPr>
            <a:r>
              <a:rPr lang="en-US" dirty="0"/>
              <a:t>Vehicle 2 reaches a stable clockwise or anti-clockwise orbit around the light.</a:t>
            </a:r>
          </a:p>
          <a:p>
            <a:r>
              <a:rPr lang="en-US" dirty="0"/>
              <a:t>Let it reach equilibrium before observing.</a:t>
            </a:r>
          </a:p>
          <a:p>
            <a:r>
              <a:rPr lang="en-US" b="1" dirty="0"/>
              <a:t>Hypothesis</a:t>
            </a:r>
            <a:r>
              <a:rPr lang="en-US" dirty="0"/>
              <a:t>: </a:t>
            </a:r>
            <a:r>
              <a:rPr lang="en-US" i="1" dirty="0"/>
              <a:t>The controlled variable is the angle to the light source.</a:t>
            </a:r>
            <a:endParaRPr lang="en-US" dirty="0"/>
          </a:p>
          <a:p>
            <a:r>
              <a:rPr lang="en-US" b="1" i="1" dirty="0"/>
              <a:t>Hypothesis</a:t>
            </a:r>
            <a:r>
              <a:rPr lang="en-US" i="1" dirty="0"/>
              <a:t>: There is significant mutual information between the two eyes and the angle.</a:t>
            </a:r>
            <a:br>
              <a:rPr lang="en-US" i="1" dirty="0"/>
            </a:br>
            <a:endParaRPr lang="en-US" i="1" dirty="0"/>
          </a:p>
        </p:txBody>
      </p:sp>
      <p:sp>
        <p:nvSpPr>
          <p:cNvPr id="4" name="TextBox 3">
            <a:extLst>
              <a:ext uri="{FF2B5EF4-FFF2-40B4-BE49-F238E27FC236}">
                <a16:creationId xmlns:a16="http://schemas.microsoft.com/office/drawing/2014/main" id="{96BFBED8-6398-BFCE-BF2E-4A4A401B731F}"/>
              </a:ext>
            </a:extLst>
          </p:cNvPr>
          <p:cNvSpPr txBox="1"/>
          <p:nvPr/>
        </p:nvSpPr>
        <p:spPr>
          <a:xfrm>
            <a:off x="8153399" y="5511800"/>
            <a:ext cx="3385479" cy="523220"/>
          </a:xfrm>
          <a:prstGeom prst="rect">
            <a:avLst/>
          </a:prstGeom>
          <a:noFill/>
        </p:spPr>
        <p:txBody>
          <a:bodyPr wrap="none" rtlCol="0">
            <a:spAutoFit/>
          </a:bodyPr>
          <a:lstStyle/>
          <a:p>
            <a:r>
              <a:rPr lang="en-US" sz="2800" dirty="0">
                <a:hlinkClick r:id="rId2"/>
              </a:rPr>
              <a:t>https://</a:t>
            </a:r>
            <a:r>
              <a:rPr lang="en-US" sz="2800" dirty="0" err="1">
                <a:hlinkClick r:id="rId2"/>
              </a:rPr>
              <a:t>bit.ly</a:t>
            </a:r>
            <a:r>
              <a:rPr lang="en-US" sz="2800" dirty="0">
                <a:hlinkClick r:id="rId2"/>
              </a:rPr>
              <a:t>/3TzssLM</a:t>
            </a:r>
            <a:endParaRPr lang="en-US" sz="2800" dirty="0"/>
          </a:p>
        </p:txBody>
      </p:sp>
      <p:pic>
        <p:nvPicPr>
          <p:cNvPr id="7" name="Picture 6">
            <a:extLst>
              <a:ext uri="{FF2B5EF4-FFF2-40B4-BE49-F238E27FC236}">
                <a16:creationId xmlns:a16="http://schemas.microsoft.com/office/drawing/2014/main" id="{864BBC49-8BB2-AD54-E8BA-D52D9431BBCC}"/>
              </a:ext>
            </a:extLst>
          </p:cNvPr>
          <p:cNvPicPr>
            <a:picLocks noChangeAspect="1"/>
          </p:cNvPicPr>
          <p:nvPr/>
        </p:nvPicPr>
        <p:blipFill>
          <a:blip r:embed="rId3"/>
          <a:stretch>
            <a:fillRect/>
          </a:stretch>
        </p:blipFill>
        <p:spPr>
          <a:xfrm>
            <a:off x="7763339" y="1346200"/>
            <a:ext cx="4165600" cy="4165600"/>
          </a:xfrm>
          <a:prstGeom prst="rect">
            <a:avLst/>
          </a:prstGeom>
        </p:spPr>
      </p:pic>
    </p:spTree>
    <p:extLst>
      <p:ext uri="{BB962C8B-B14F-4D97-AF65-F5344CB8AC3E}">
        <p14:creationId xmlns:p14="http://schemas.microsoft.com/office/powerpoint/2010/main" val="4239043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B178-B033-3744-AC81-CC2FF42DCA45}"/>
              </a:ext>
            </a:extLst>
          </p:cNvPr>
          <p:cNvSpPr>
            <a:spLocks noGrp="1"/>
          </p:cNvSpPr>
          <p:nvPr>
            <p:ph type="title"/>
          </p:nvPr>
        </p:nvSpPr>
        <p:spPr/>
        <p:txBody>
          <a:bodyPr/>
          <a:lstStyle/>
          <a:p>
            <a:r>
              <a:rPr lang="en-US" b="1" dirty="0">
                <a:latin typeface="American Typewriter" panose="02090604020004020304" pitchFamily="18" charset="77"/>
              </a:rPr>
              <a:t>Experiment 2</a:t>
            </a:r>
          </a:p>
        </p:txBody>
      </p:sp>
      <p:sp>
        <p:nvSpPr>
          <p:cNvPr id="3" name="Content Placeholder 2">
            <a:extLst>
              <a:ext uri="{FF2B5EF4-FFF2-40B4-BE49-F238E27FC236}">
                <a16:creationId xmlns:a16="http://schemas.microsoft.com/office/drawing/2014/main" id="{B1E4667E-41E8-D042-912C-E80BEEA6BE14}"/>
              </a:ext>
            </a:extLst>
          </p:cNvPr>
          <p:cNvSpPr>
            <a:spLocks noGrp="1"/>
          </p:cNvSpPr>
          <p:nvPr>
            <p:ph sz="half" idx="1"/>
          </p:nvPr>
        </p:nvSpPr>
        <p:spPr>
          <a:xfrm>
            <a:off x="838200" y="1825625"/>
            <a:ext cx="6019800" cy="4351338"/>
          </a:xfrm>
        </p:spPr>
        <p:txBody>
          <a:bodyPr>
            <a:normAutofit/>
          </a:bodyPr>
          <a:lstStyle/>
          <a:p>
            <a:pPr marL="0" indent="0">
              <a:buNone/>
            </a:pPr>
            <a:r>
              <a:rPr lang="en-US" dirty="0"/>
              <a:t>Vehicle 2 reaches a stable clockwise or anti-clockwise orbit around the light.</a:t>
            </a:r>
          </a:p>
          <a:p>
            <a:r>
              <a:rPr lang="en-US" dirty="0"/>
              <a:t>Let it reach equilibrium before observing.</a:t>
            </a:r>
          </a:p>
          <a:p>
            <a:r>
              <a:rPr lang="en-US" b="1" dirty="0"/>
              <a:t>Hypothesis</a:t>
            </a:r>
            <a:r>
              <a:rPr lang="en-US" dirty="0"/>
              <a:t>: </a:t>
            </a:r>
            <a:r>
              <a:rPr lang="en-US" i="1" dirty="0"/>
              <a:t>The controlled variable is the angle to the light source.</a:t>
            </a:r>
            <a:endParaRPr lang="en-US" dirty="0"/>
          </a:p>
          <a:p>
            <a:r>
              <a:rPr lang="en-US" b="1" i="1" dirty="0"/>
              <a:t>Hypothesis</a:t>
            </a:r>
            <a:r>
              <a:rPr lang="en-US" i="1" dirty="0"/>
              <a:t>: There is significant mutual information between the two eyes and the angle.</a:t>
            </a:r>
            <a:br>
              <a:rPr lang="en-US" i="1" dirty="0"/>
            </a:br>
            <a:endParaRPr lang="en-US" i="1" dirty="0"/>
          </a:p>
        </p:txBody>
      </p:sp>
      <p:pic>
        <p:nvPicPr>
          <p:cNvPr id="5" name="Picture 4">
            <a:extLst>
              <a:ext uri="{FF2B5EF4-FFF2-40B4-BE49-F238E27FC236}">
                <a16:creationId xmlns:a16="http://schemas.microsoft.com/office/drawing/2014/main" id="{61F524D9-3C0E-B74E-BB04-A80D1B7D92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11927" y="1446473"/>
            <a:ext cx="5002733" cy="5140308"/>
          </a:xfrm>
          <a:prstGeom prst="rect">
            <a:avLst/>
          </a:prstGeom>
        </p:spPr>
      </p:pic>
    </p:spTree>
    <p:extLst>
      <p:ext uri="{BB962C8B-B14F-4D97-AF65-F5344CB8AC3E}">
        <p14:creationId xmlns:p14="http://schemas.microsoft.com/office/powerpoint/2010/main" val="417269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D0C6-467B-36FA-34A3-00C8E2E93AFD}"/>
              </a:ext>
            </a:extLst>
          </p:cNvPr>
          <p:cNvSpPr>
            <a:spLocks noGrp="1"/>
          </p:cNvSpPr>
          <p:nvPr>
            <p:ph type="title"/>
          </p:nvPr>
        </p:nvSpPr>
        <p:spPr/>
        <p:txBody>
          <a:bodyPr/>
          <a:lstStyle/>
          <a:p>
            <a:r>
              <a:rPr lang="en-US" b="1" dirty="0">
                <a:latin typeface="American Typewriter" panose="02090604020004020304" pitchFamily="18" charset="77"/>
              </a:rPr>
              <a:t>Test for the Controlled Variable</a:t>
            </a:r>
          </a:p>
        </p:txBody>
      </p:sp>
      <p:sp>
        <p:nvSpPr>
          <p:cNvPr id="3" name="Content Placeholder 2">
            <a:extLst>
              <a:ext uri="{FF2B5EF4-FFF2-40B4-BE49-F238E27FC236}">
                <a16:creationId xmlns:a16="http://schemas.microsoft.com/office/drawing/2014/main" id="{F7D3930F-3EEE-E7F7-22D8-777C70FC16B9}"/>
              </a:ext>
            </a:extLst>
          </p:cNvPr>
          <p:cNvSpPr>
            <a:spLocks noGrp="1"/>
          </p:cNvSpPr>
          <p:nvPr>
            <p:ph sz="half" idx="1"/>
          </p:nvPr>
        </p:nvSpPr>
        <p:spPr>
          <a:xfrm>
            <a:off x="707571" y="1825625"/>
            <a:ext cx="5791200" cy="4351338"/>
          </a:xfrm>
        </p:spPr>
        <p:txBody>
          <a:bodyPr>
            <a:normAutofit/>
          </a:bodyPr>
          <a:lstStyle/>
          <a:p>
            <a:pPr marL="0" indent="0">
              <a:buNone/>
            </a:pPr>
            <a:r>
              <a:rPr lang="en-US" sz="3200" i="1" dirty="0">
                <a:cs typeface="Times New Roman" panose="02020603050405020304" pitchFamily="18" charset="0"/>
              </a:rPr>
              <a:t>Is the angle to the light source, </a:t>
            </a:r>
            <a:r>
              <a:rPr lang="en-US" sz="3200" i="1" dirty="0">
                <a:latin typeface="Times New Roman" panose="02020603050405020304" pitchFamily="18" charset="0"/>
                <a:cs typeface="Times New Roman" panose="02020603050405020304" pitchFamily="18" charset="0"/>
              </a:rPr>
              <a:t>Z</a:t>
            </a:r>
            <a:r>
              <a:rPr lang="en-US" sz="3200" i="1" dirty="0">
                <a:cs typeface="Times New Roman" panose="02020603050405020304" pitchFamily="18" charset="0"/>
              </a:rPr>
              <a:t>, under control?</a:t>
            </a:r>
          </a:p>
          <a:p>
            <a:r>
              <a:rPr lang="en-US" sz="3200" dirty="0">
                <a:cs typeface="Times New Roman" panose="02020603050405020304" pitchFamily="18" charset="0"/>
              </a:rPr>
              <a:t>Intermittently </a:t>
            </a:r>
            <a:r>
              <a:rPr lang="en-US" sz="3200" b="1" dirty="0">
                <a:cs typeface="Times New Roman" panose="02020603050405020304" pitchFamily="18" charset="0"/>
              </a:rPr>
              <a:t>disturb</a:t>
            </a:r>
            <a:r>
              <a:rPr lang="en-US" sz="3200" dirty="0">
                <a:cs typeface="Times New Roman" panose="02020603050405020304" pitchFamily="18" charset="0"/>
              </a:rPr>
              <a:t> the vehicle to see which states it settles back into.</a:t>
            </a:r>
            <a:endParaRPr lang="en-US" sz="3200" dirty="0"/>
          </a:p>
          <a:p>
            <a:r>
              <a:rPr lang="en-US" sz="3200" dirty="0"/>
              <a:t>Coarse distinction of 3 bins</a:t>
            </a:r>
          </a:p>
          <a:p>
            <a:r>
              <a:rPr lang="en-US" sz="3200" dirty="0"/>
              <a:t>Count &amp; </a:t>
            </a:r>
            <a:r>
              <a:rPr lang="en-US" sz="3200" dirty="0" err="1"/>
              <a:t>normalise</a:t>
            </a:r>
            <a:r>
              <a:rPr lang="en-US" sz="3200" dirty="0"/>
              <a:t> occurrences.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4C9EE77-CAED-CCCA-946D-2B6542DDB887}"/>
                  </a:ext>
                </a:extLst>
              </p:cNvPr>
              <p:cNvSpPr>
                <a:spLocks noGrp="1"/>
              </p:cNvSpPr>
              <p:nvPr>
                <p:ph sz="half" idx="2"/>
              </p:nvPr>
            </p:nvSpPr>
            <p:spPr>
              <a:xfrm>
                <a:off x="6617179" y="1901825"/>
                <a:ext cx="5108366" cy="4351338"/>
              </a:xfrm>
            </p:spPr>
            <p:txBody>
              <a:bodyPr>
                <a:normAutofit/>
              </a:bodyPr>
              <a:lstStyle/>
              <a:p>
                <a:pPr marL="0" indent="0">
                  <a:buNone/>
                </a:pPr>
                <a:r>
                  <a:rPr lang="en-US" dirty="0"/>
                  <a:t>Probability of </a:t>
                </a:r>
                <a:r>
                  <a:rPr lang="en-US" dirty="0">
                    <a:latin typeface="Times New Roman" panose="02020603050405020304" pitchFamily="18" charset="0"/>
                    <a:cs typeface="Times New Roman" panose="02020603050405020304" pitchFamily="18" charset="0"/>
                  </a:rPr>
                  <a:t>Z being:</a:t>
                </a:r>
              </a:p>
              <a:p>
                <a:pPr marL="0" indent="0">
                  <a:buNone/>
                </a:pPr>
                <a:endParaRPr lang="en-US" dirty="0">
                  <a:latin typeface="Times New Roman" panose="02020603050405020304" pitchFamily="18" charset="0"/>
                  <a:cs typeface="Times New Roman" panose="02020603050405020304" pitchFamily="18" charset="0"/>
                </a:endParaRPr>
              </a:p>
              <a:p>
                <a:pPr marL="0" indent="0" algn="ctr">
                  <a:buNone/>
                </a:pPr>
                <a:r>
                  <a:rPr lang="en-US" dirty="0">
                    <a:latin typeface="Times New Roman" panose="02020603050405020304" pitchFamily="18" charset="0"/>
                    <a:cs typeface="Times New Roman" panose="02020603050405020304" pitchFamily="18" charset="0"/>
                  </a:rPr>
                  <a:t>P(Z)</a:t>
                </a:r>
                <a:r>
                  <a:rPr lang="en-US" dirty="0"/>
                  <a:t> = </a:t>
                </a:r>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.5</m:t>
                              </m:r>
                            </m:e>
                            <m:e>
                              <m:r>
                                <a:rPr lang="en-GB" b="0" i="1" smtClean="0">
                                  <a:latin typeface="Cambria Math" panose="02040503050406030204" pitchFamily="18" charset="0"/>
                                </a:rPr>
                                <m:t>0</m:t>
                              </m:r>
                            </m:e>
                            <m:e>
                              <m:r>
                                <a:rPr lang="en-GB" b="0" i="1" smtClean="0">
                                  <a:latin typeface="Cambria Math" panose="02040503050406030204" pitchFamily="18" charset="0"/>
                                </a:rPr>
                                <m:t>0.5</m:t>
                              </m:r>
                            </m:e>
                          </m:mr>
                        </m:m>
                      </m:e>
                    </m:d>
                  </m:oMath>
                </a14:m>
                <a:endParaRPr lang="en-US" dirty="0"/>
              </a:p>
            </p:txBody>
          </p:sp>
        </mc:Choice>
        <mc:Fallback xmlns="">
          <p:sp>
            <p:nvSpPr>
              <p:cNvPr id="4" name="Content Placeholder 3">
                <a:extLst>
                  <a:ext uri="{FF2B5EF4-FFF2-40B4-BE49-F238E27FC236}">
                    <a16:creationId xmlns:a16="http://schemas.microsoft.com/office/drawing/2014/main" id="{F4C9EE77-CAED-CCCA-946D-2B6542DDB887}"/>
                  </a:ext>
                </a:extLst>
              </p:cNvPr>
              <p:cNvSpPr>
                <a:spLocks noGrp="1" noRot="1" noChangeAspect="1" noMove="1" noResize="1" noEditPoints="1" noAdjustHandles="1" noChangeArrowheads="1" noChangeShapeType="1" noTextEdit="1"/>
              </p:cNvSpPr>
              <p:nvPr>
                <p:ph sz="half" idx="2"/>
              </p:nvPr>
            </p:nvSpPr>
            <p:spPr>
              <a:xfrm>
                <a:off x="6617179" y="1901825"/>
                <a:ext cx="5108366" cy="4351338"/>
              </a:xfrm>
              <a:blipFill>
                <a:blip r:embed="rId2"/>
                <a:stretch>
                  <a:fillRect l="-2228" t="-261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1C3F9A1-2744-BCAD-F0BB-6D866F121A38}"/>
              </a:ext>
            </a:extLst>
          </p:cNvPr>
          <p:cNvSpPr txBox="1"/>
          <p:nvPr/>
        </p:nvSpPr>
        <p:spPr>
          <a:xfrm>
            <a:off x="8350505" y="2409497"/>
            <a:ext cx="2577885" cy="523220"/>
          </a:xfrm>
          <a:prstGeom prst="rect">
            <a:avLst/>
          </a:prstGeom>
          <a:noFill/>
        </p:spPr>
        <p:txBody>
          <a:bodyPr wrap="none" rtlCol="0">
            <a:spAutoFit/>
          </a:bodyPr>
          <a:lstStyle/>
          <a:p>
            <a:r>
              <a:rPr lang="en-US" sz="2800" dirty="0">
                <a:solidFill>
                  <a:srgbClr val="0070C0"/>
                </a:solidFill>
              </a:rPr>
              <a:t>left  ahead right</a:t>
            </a:r>
          </a:p>
        </p:txBody>
      </p:sp>
      <p:grpSp>
        <p:nvGrpSpPr>
          <p:cNvPr id="9" name="Group 8">
            <a:extLst>
              <a:ext uri="{FF2B5EF4-FFF2-40B4-BE49-F238E27FC236}">
                <a16:creationId xmlns:a16="http://schemas.microsoft.com/office/drawing/2014/main" id="{17C30DB2-07D9-01BA-23CA-400139E59198}"/>
              </a:ext>
            </a:extLst>
          </p:cNvPr>
          <p:cNvGrpSpPr/>
          <p:nvPr/>
        </p:nvGrpSpPr>
        <p:grpSpPr>
          <a:xfrm>
            <a:off x="6986418" y="3551566"/>
            <a:ext cx="4118745" cy="2485016"/>
            <a:chOff x="6997304" y="4313566"/>
            <a:chExt cx="4118745" cy="2485016"/>
          </a:xfrm>
        </p:grpSpPr>
        <p:pic>
          <p:nvPicPr>
            <p:cNvPr id="7" name="Content Placeholder 5" descr="Diagram&#10;&#10;Description automatically generated">
              <a:extLst>
                <a:ext uri="{FF2B5EF4-FFF2-40B4-BE49-F238E27FC236}">
                  <a16:creationId xmlns:a16="http://schemas.microsoft.com/office/drawing/2014/main" id="{0A0D7D78-607F-B222-3C20-68D8D81EED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881638" y="3564170"/>
              <a:ext cx="2350078" cy="4118745"/>
            </a:xfrm>
            <a:prstGeom prst="rect">
              <a:avLst/>
            </a:prstGeom>
          </p:spPr>
        </p:pic>
        <p:sp>
          <p:nvSpPr>
            <p:cNvPr id="8" name="Rectangle 7">
              <a:extLst>
                <a:ext uri="{FF2B5EF4-FFF2-40B4-BE49-F238E27FC236}">
                  <a16:creationId xmlns:a16="http://schemas.microsoft.com/office/drawing/2014/main" id="{FB9DCAAF-7411-E4CB-AF4E-E05F95D1CDA8}"/>
                </a:ext>
              </a:extLst>
            </p:cNvPr>
            <p:cNvSpPr/>
            <p:nvPr/>
          </p:nvSpPr>
          <p:spPr>
            <a:xfrm>
              <a:off x="9786256" y="4313566"/>
              <a:ext cx="348343" cy="2939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9913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D0C6-467B-36FA-34A3-00C8E2E93AFD}"/>
              </a:ext>
            </a:extLst>
          </p:cNvPr>
          <p:cNvSpPr>
            <a:spLocks noGrp="1"/>
          </p:cNvSpPr>
          <p:nvPr>
            <p:ph type="title"/>
          </p:nvPr>
        </p:nvSpPr>
        <p:spPr/>
        <p:txBody>
          <a:bodyPr/>
          <a:lstStyle/>
          <a:p>
            <a:r>
              <a:rPr lang="en-US" b="1" dirty="0">
                <a:latin typeface="American Typewriter" panose="02090604020004020304" pitchFamily="18" charset="77"/>
              </a:rPr>
              <a:t>Entropy</a:t>
            </a:r>
          </a:p>
        </p:txBody>
      </p:sp>
      <p:sp>
        <p:nvSpPr>
          <p:cNvPr id="3" name="Content Placeholder 2">
            <a:extLst>
              <a:ext uri="{FF2B5EF4-FFF2-40B4-BE49-F238E27FC236}">
                <a16:creationId xmlns:a16="http://schemas.microsoft.com/office/drawing/2014/main" id="{F7D3930F-3EEE-E7F7-22D8-777C70FC16B9}"/>
              </a:ext>
            </a:extLst>
          </p:cNvPr>
          <p:cNvSpPr>
            <a:spLocks noGrp="1"/>
          </p:cNvSpPr>
          <p:nvPr>
            <p:ph sz="half" idx="1"/>
          </p:nvPr>
        </p:nvSpPr>
        <p:spPr>
          <a:xfrm>
            <a:off x="707570" y="1825625"/>
            <a:ext cx="5758543" cy="4351338"/>
          </a:xfrm>
        </p:spPr>
        <p:txBody>
          <a:bodyPr>
            <a:normAutofit/>
          </a:bodyPr>
          <a:lstStyle/>
          <a:p>
            <a:r>
              <a:rPr lang="en-US" sz="3200" dirty="0">
                <a:cs typeface="Times New Roman" panose="02020603050405020304" pitchFamily="18" charset="0"/>
              </a:rPr>
              <a:t>The entropy of the angle, </a:t>
            </a:r>
            <a:r>
              <a:rPr lang="en-US" sz="3200" dirty="0">
                <a:latin typeface="Times New Roman" panose="02020603050405020304" pitchFamily="18" charset="0"/>
                <a:cs typeface="Times New Roman" panose="02020603050405020304" pitchFamily="18" charset="0"/>
              </a:rPr>
              <a:t>Z,</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H(Z) = 1 bit</a:t>
            </a:r>
          </a:p>
          <a:p>
            <a:r>
              <a:rPr lang="en-US" sz="3200" dirty="0">
                <a:latin typeface="Times New Roman" panose="02020603050405020304" pitchFamily="18" charset="0"/>
                <a:cs typeface="Times New Roman" panose="02020603050405020304" pitchFamily="18" charset="0"/>
              </a:rPr>
              <a:t>H(Z) </a:t>
            </a:r>
            <a:r>
              <a:rPr lang="en-US" sz="3200" dirty="0">
                <a:cs typeface="Times New Roman" panose="02020603050405020304" pitchFamily="18" charset="0"/>
              </a:rPr>
              <a:t>increases with uncertainty. </a:t>
            </a:r>
          </a:p>
          <a:p>
            <a:r>
              <a:rPr lang="en-US" sz="3200" dirty="0">
                <a:cs typeface="Times New Roman" panose="02020603050405020304" pitchFamily="18" charset="0"/>
              </a:rPr>
              <a:t>There are only two specific states it returns to.</a:t>
            </a:r>
            <a:endParaRPr lang="en-US" sz="3200" dirty="0"/>
          </a:p>
          <a:p>
            <a:r>
              <a:rPr lang="en-US" sz="3200" dirty="0"/>
              <a:t>Evidence of stable equilibria.</a:t>
            </a:r>
          </a:p>
          <a:p>
            <a:r>
              <a:rPr lang="en-US" sz="3200" dirty="0"/>
              <a:t>Evidence of control.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4C9EE77-CAED-CCCA-946D-2B6542DDB887}"/>
                  </a:ext>
                </a:extLst>
              </p:cNvPr>
              <p:cNvSpPr>
                <a:spLocks noGrp="1"/>
              </p:cNvSpPr>
              <p:nvPr>
                <p:ph sz="half" idx="2"/>
              </p:nvPr>
            </p:nvSpPr>
            <p:spPr>
              <a:xfrm>
                <a:off x="6617179" y="1901825"/>
                <a:ext cx="5108366" cy="435133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Probability of Z being:</a:t>
                </a:r>
              </a:p>
              <a:p>
                <a:pPr marL="0" indent="0">
                  <a:buNone/>
                </a:pPr>
                <a:endParaRPr lang="en-US" dirty="0">
                  <a:latin typeface="Times New Roman" panose="02020603050405020304" pitchFamily="18" charset="0"/>
                  <a:cs typeface="Times New Roman" panose="02020603050405020304" pitchFamily="18" charset="0"/>
                </a:endParaRPr>
              </a:p>
              <a:p>
                <a:pPr marL="0" indent="0" algn="ctr">
                  <a:buNone/>
                </a:pPr>
                <a:r>
                  <a:rPr lang="en-US" dirty="0">
                    <a:latin typeface="Times New Roman" panose="02020603050405020304" pitchFamily="18" charset="0"/>
                    <a:cs typeface="Times New Roman" panose="02020603050405020304" pitchFamily="18" charset="0"/>
                  </a:rPr>
                  <a:t>P(Z)</a:t>
                </a:r>
                <a:r>
                  <a:rPr lang="en-US" dirty="0"/>
                  <a:t> = </a:t>
                </a:r>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.5</m:t>
                              </m:r>
                            </m:e>
                            <m:e>
                              <m:r>
                                <a:rPr lang="en-GB" b="0" i="1" smtClean="0">
                                  <a:latin typeface="Cambria Math" panose="02040503050406030204" pitchFamily="18" charset="0"/>
                                </a:rPr>
                                <m:t>0</m:t>
                              </m:r>
                            </m:e>
                            <m:e>
                              <m:r>
                                <a:rPr lang="en-GB" b="0" i="1" smtClean="0">
                                  <a:latin typeface="Cambria Math" panose="02040503050406030204" pitchFamily="18" charset="0"/>
                                </a:rPr>
                                <m:t>0.5</m:t>
                              </m:r>
                            </m:e>
                          </m:mr>
                        </m:m>
                      </m:e>
                    </m:d>
                  </m:oMath>
                </a14:m>
                <a:endParaRPr lang="en-US" dirty="0"/>
              </a:p>
            </p:txBody>
          </p:sp>
        </mc:Choice>
        <mc:Fallback xmlns="">
          <p:sp>
            <p:nvSpPr>
              <p:cNvPr id="4" name="Content Placeholder 3">
                <a:extLst>
                  <a:ext uri="{FF2B5EF4-FFF2-40B4-BE49-F238E27FC236}">
                    <a16:creationId xmlns:a16="http://schemas.microsoft.com/office/drawing/2014/main" id="{F4C9EE77-CAED-CCCA-946D-2B6542DDB887}"/>
                  </a:ext>
                </a:extLst>
              </p:cNvPr>
              <p:cNvSpPr>
                <a:spLocks noGrp="1" noRot="1" noChangeAspect="1" noMove="1" noResize="1" noEditPoints="1" noAdjustHandles="1" noChangeArrowheads="1" noChangeShapeType="1" noTextEdit="1"/>
              </p:cNvSpPr>
              <p:nvPr>
                <p:ph sz="half" idx="2"/>
              </p:nvPr>
            </p:nvSpPr>
            <p:spPr>
              <a:xfrm>
                <a:off x="6617179" y="1901825"/>
                <a:ext cx="5108366" cy="4351338"/>
              </a:xfrm>
              <a:blipFill>
                <a:blip r:embed="rId2"/>
                <a:stretch>
                  <a:fillRect l="-2228"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1C3F9A1-2744-BCAD-F0BB-6D866F121A38}"/>
              </a:ext>
            </a:extLst>
          </p:cNvPr>
          <p:cNvSpPr txBox="1"/>
          <p:nvPr/>
        </p:nvSpPr>
        <p:spPr>
          <a:xfrm>
            <a:off x="8350505" y="2409497"/>
            <a:ext cx="2577885" cy="523220"/>
          </a:xfrm>
          <a:prstGeom prst="rect">
            <a:avLst/>
          </a:prstGeom>
          <a:noFill/>
        </p:spPr>
        <p:txBody>
          <a:bodyPr wrap="none" rtlCol="0">
            <a:spAutoFit/>
          </a:bodyPr>
          <a:lstStyle/>
          <a:p>
            <a:r>
              <a:rPr lang="en-US" sz="2800" dirty="0">
                <a:solidFill>
                  <a:srgbClr val="0070C0"/>
                </a:solidFill>
              </a:rPr>
              <a:t>left  ahead right</a:t>
            </a:r>
          </a:p>
        </p:txBody>
      </p:sp>
      <p:pic>
        <p:nvPicPr>
          <p:cNvPr id="10" name="Picture 9">
            <a:extLst>
              <a:ext uri="{FF2B5EF4-FFF2-40B4-BE49-F238E27FC236}">
                <a16:creationId xmlns:a16="http://schemas.microsoft.com/office/drawing/2014/main" id="{3D0F57B3-C5F7-C307-8F8B-68561A1CD372}"/>
              </a:ext>
            </a:extLst>
          </p:cNvPr>
          <p:cNvPicPr>
            <a:picLocks noChangeAspect="1"/>
          </p:cNvPicPr>
          <p:nvPr/>
        </p:nvPicPr>
        <p:blipFill>
          <a:blip r:embed="rId3"/>
          <a:stretch>
            <a:fillRect/>
          </a:stretch>
        </p:blipFill>
        <p:spPr>
          <a:xfrm>
            <a:off x="6796314" y="3653141"/>
            <a:ext cx="4426958" cy="1211149"/>
          </a:xfrm>
          <a:prstGeom prst="rect">
            <a:avLst/>
          </a:prstGeom>
        </p:spPr>
      </p:pic>
      <p:sp>
        <p:nvSpPr>
          <p:cNvPr id="11" name="TextBox 10">
            <a:extLst>
              <a:ext uri="{FF2B5EF4-FFF2-40B4-BE49-F238E27FC236}">
                <a16:creationId xmlns:a16="http://schemas.microsoft.com/office/drawing/2014/main" id="{529B98DE-DA8A-6E9E-A3BC-724862B2F706}"/>
              </a:ext>
            </a:extLst>
          </p:cNvPr>
          <p:cNvSpPr txBox="1"/>
          <p:nvPr/>
        </p:nvSpPr>
        <p:spPr>
          <a:xfrm>
            <a:off x="8011885" y="4943146"/>
            <a:ext cx="2432076" cy="646331"/>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H(Z) = 1 bit</a:t>
            </a:r>
          </a:p>
        </p:txBody>
      </p:sp>
    </p:spTree>
    <p:extLst>
      <p:ext uri="{BB962C8B-B14F-4D97-AF65-F5344CB8AC3E}">
        <p14:creationId xmlns:p14="http://schemas.microsoft.com/office/powerpoint/2010/main" val="3515040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AA9D-F582-1DE3-1BF7-3404914A2EAB}"/>
              </a:ext>
            </a:extLst>
          </p:cNvPr>
          <p:cNvSpPr>
            <a:spLocks noGrp="1"/>
          </p:cNvSpPr>
          <p:nvPr>
            <p:ph type="title"/>
          </p:nvPr>
        </p:nvSpPr>
        <p:spPr/>
        <p:txBody>
          <a:bodyPr/>
          <a:lstStyle/>
          <a:p>
            <a:r>
              <a:rPr lang="en-US" b="1" dirty="0">
                <a:latin typeface="American Typewriter" panose="02090604020004020304" pitchFamily="18" charset="77"/>
              </a:rPr>
              <a:t>Information Closure</a:t>
            </a:r>
          </a:p>
        </p:txBody>
      </p:sp>
      <p:sp>
        <p:nvSpPr>
          <p:cNvPr id="3" name="Content Placeholder 2">
            <a:extLst>
              <a:ext uri="{FF2B5EF4-FFF2-40B4-BE49-F238E27FC236}">
                <a16:creationId xmlns:a16="http://schemas.microsoft.com/office/drawing/2014/main" id="{92C5D313-1F8F-3C55-BFE4-494E7F73B063}"/>
              </a:ext>
            </a:extLst>
          </p:cNvPr>
          <p:cNvSpPr>
            <a:spLocks noGrp="1"/>
          </p:cNvSpPr>
          <p:nvPr>
            <p:ph idx="1"/>
          </p:nvPr>
        </p:nvSpPr>
        <p:spPr>
          <a:xfrm>
            <a:off x="740229" y="1825624"/>
            <a:ext cx="6647453" cy="4876799"/>
          </a:xfrm>
        </p:spPr>
        <p:txBody>
          <a:bodyPr>
            <a:normAutofit/>
          </a:bodyPr>
          <a:lstStyle/>
          <a:p>
            <a:pPr>
              <a:spcAft>
                <a:spcPts val="1200"/>
              </a:spcAft>
            </a:pPr>
            <a:r>
              <a:rPr lang="en-GB" b="0" i="0" u="none" strike="noStrike" dirty="0">
                <a:solidFill>
                  <a:srgbClr val="000000"/>
                </a:solidFill>
                <a:effectLst/>
              </a:rPr>
              <a:t>In An Introduction to Cybernetics (1956), Ross Ashby states:</a:t>
            </a:r>
          </a:p>
          <a:p>
            <a:pPr marL="457200" lvl="1" indent="0">
              <a:spcAft>
                <a:spcPts val="1200"/>
              </a:spcAft>
              <a:buNone/>
            </a:pPr>
            <a:r>
              <a:rPr lang="en-GB" sz="2800" dirty="0">
                <a:solidFill>
                  <a:srgbClr val="000000"/>
                </a:solidFill>
              </a:rPr>
              <a:t>It does not ask “</a:t>
            </a:r>
            <a:r>
              <a:rPr lang="en-GB" sz="2800" i="1" dirty="0">
                <a:solidFill>
                  <a:srgbClr val="000000"/>
                </a:solidFill>
              </a:rPr>
              <a:t>what is this thing</a:t>
            </a:r>
            <a:r>
              <a:rPr lang="en-GB" sz="2800" dirty="0">
                <a:solidFill>
                  <a:srgbClr val="000000"/>
                </a:solidFill>
              </a:rPr>
              <a:t>?” </a:t>
            </a:r>
            <a:br>
              <a:rPr lang="en-GB" sz="2800" dirty="0">
                <a:solidFill>
                  <a:srgbClr val="000000"/>
                </a:solidFill>
              </a:rPr>
            </a:br>
            <a:r>
              <a:rPr lang="en-GB" sz="2800" dirty="0">
                <a:solidFill>
                  <a:srgbClr val="000000"/>
                </a:solidFill>
              </a:rPr>
              <a:t>but “</a:t>
            </a:r>
            <a:r>
              <a:rPr lang="en-GB" sz="2800" i="1" dirty="0">
                <a:solidFill>
                  <a:srgbClr val="000000"/>
                </a:solidFill>
              </a:rPr>
              <a:t>what does it do?” </a:t>
            </a:r>
            <a:endParaRPr lang="en-GB" sz="2800" b="0" i="0" u="none" strike="noStrike" dirty="0">
              <a:solidFill>
                <a:srgbClr val="000000"/>
              </a:solidFill>
              <a:effectLst/>
            </a:endParaRPr>
          </a:p>
          <a:p>
            <a:pPr marL="457200" lvl="1" indent="0">
              <a:buNone/>
            </a:pPr>
            <a:r>
              <a:rPr lang="en-GB" sz="2800" b="0" i="0" u="none" strike="noStrike" dirty="0">
                <a:solidFill>
                  <a:srgbClr val="000000"/>
                </a:solidFill>
                <a:effectLst/>
              </a:rPr>
              <a:t>“Cybernetics might, in fact, be defined as </a:t>
            </a:r>
            <a:r>
              <a:rPr lang="en-GB" sz="2800" b="0" i="1" u="none" strike="noStrike" dirty="0">
                <a:solidFill>
                  <a:srgbClr val="000000"/>
                </a:solidFill>
                <a:effectLst/>
              </a:rPr>
              <a:t>the study of systems that are open to energy but closed to information and control</a:t>
            </a:r>
            <a:r>
              <a:rPr lang="en-GB" sz="2800" b="0" i="0" u="none" strike="noStrike" dirty="0">
                <a:solidFill>
                  <a:srgbClr val="000000"/>
                </a:solidFill>
                <a:effectLst/>
              </a:rPr>
              <a:t> </a:t>
            </a:r>
            <a:br>
              <a:rPr lang="en-GB" sz="2800" b="0" i="0" u="none" strike="noStrike" dirty="0">
                <a:solidFill>
                  <a:srgbClr val="000000"/>
                </a:solidFill>
                <a:effectLst/>
              </a:rPr>
            </a:br>
            <a:r>
              <a:rPr lang="en-GB" sz="2800" b="0" i="0" u="none" strike="noStrike" dirty="0">
                <a:solidFill>
                  <a:srgbClr val="000000"/>
                </a:solidFill>
                <a:effectLst/>
              </a:rPr>
              <a:t>– systems that are "</a:t>
            </a:r>
            <a:r>
              <a:rPr lang="en-GB" sz="2800" b="1" i="0" u="none" strike="noStrike" dirty="0">
                <a:solidFill>
                  <a:srgbClr val="000000"/>
                </a:solidFill>
                <a:effectLst/>
              </a:rPr>
              <a:t>information-tight</a:t>
            </a:r>
            <a:r>
              <a:rPr lang="en-GB" sz="2800" b="0" i="0" u="none" strike="noStrike" dirty="0">
                <a:solidFill>
                  <a:srgbClr val="000000"/>
                </a:solidFill>
                <a:effectLst/>
              </a:rPr>
              <a:t>."</a:t>
            </a:r>
          </a:p>
          <a:p>
            <a:endParaRPr lang="en-US" dirty="0"/>
          </a:p>
        </p:txBody>
      </p:sp>
      <p:pic>
        <p:nvPicPr>
          <p:cNvPr id="6" name="Picture 5">
            <a:extLst>
              <a:ext uri="{FF2B5EF4-FFF2-40B4-BE49-F238E27FC236}">
                <a16:creationId xmlns:a16="http://schemas.microsoft.com/office/drawing/2014/main" id="{D17EA3D8-DF6C-9A9E-E31C-808150CA332B}"/>
              </a:ext>
            </a:extLst>
          </p:cNvPr>
          <p:cNvPicPr>
            <a:picLocks noChangeAspect="1"/>
          </p:cNvPicPr>
          <p:nvPr/>
        </p:nvPicPr>
        <p:blipFill>
          <a:blip r:embed="rId3"/>
          <a:stretch>
            <a:fillRect/>
          </a:stretch>
        </p:blipFill>
        <p:spPr>
          <a:xfrm>
            <a:off x="7469875" y="1215528"/>
            <a:ext cx="4559300" cy="4876800"/>
          </a:xfrm>
          <a:prstGeom prst="rect">
            <a:avLst/>
          </a:prstGeom>
        </p:spPr>
      </p:pic>
      <p:sp>
        <p:nvSpPr>
          <p:cNvPr id="4" name="TextBox 3">
            <a:extLst>
              <a:ext uri="{FF2B5EF4-FFF2-40B4-BE49-F238E27FC236}">
                <a16:creationId xmlns:a16="http://schemas.microsoft.com/office/drawing/2014/main" id="{2CDA2BA7-B59C-DD63-8A8B-BEA20C3149E4}"/>
              </a:ext>
            </a:extLst>
          </p:cNvPr>
          <p:cNvSpPr txBox="1"/>
          <p:nvPr/>
        </p:nvSpPr>
        <p:spPr>
          <a:xfrm>
            <a:off x="7654528" y="5642472"/>
            <a:ext cx="4189993" cy="369332"/>
          </a:xfrm>
          <a:prstGeom prst="rect">
            <a:avLst/>
          </a:prstGeom>
          <a:noFill/>
        </p:spPr>
        <p:txBody>
          <a:bodyPr wrap="none" rtlCol="0">
            <a:spAutoFit/>
          </a:bodyPr>
          <a:lstStyle/>
          <a:p>
            <a:r>
              <a:rPr lang="en-GB" b="1" i="1" dirty="0">
                <a:solidFill>
                  <a:schemeClr val="bg1"/>
                </a:solidFill>
                <a:latin typeface="Arial,Helvetica,sans-serif"/>
              </a:rPr>
              <a:t>Ross Ashby and his "Thinking Cap"</a:t>
            </a:r>
            <a:endParaRPr lang="en-US" dirty="0">
              <a:solidFill>
                <a:schemeClr val="bg1"/>
              </a:solidFill>
            </a:endParaRPr>
          </a:p>
        </p:txBody>
      </p:sp>
    </p:spTree>
    <p:extLst>
      <p:ext uri="{BB962C8B-B14F-4D97-AF65-F5344CB8AC3E}">
        <p14:creationId xmlns:p14="http://schemas.microsoft.com/office/powerpoint/2010/main" val="1727895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D0C6-467B-36FA-34A3-00C8E2E93AFD}"/>
              </a:ext>
            </a:extLst>
          </p:cNvPr>
          <p:cNvSpPr>
            <a:spLocks noGrp="1"/>
          </p:cNvSpPr>
          <p:nvPr>
            <p:ph type="title"/>
          </p:nvPr>
        </p:nvSpPr>
        <p:spPr/>
        <p:txBody>
          <a:bodyPr/>
          <a:lstStyle/>
          <a:p>
            <a:r>
              <a:rPr lang="en-US" b="1" dirty="0">
                <a:latin typeface="American Typewriter" panose="02090604020004020304" pitchFamily="18" charset="77"/>
              </a:rPr>
              <a:t>Joint Probability</a:t>
            </a:r>
          </a:p>
        </p:txBody>
      </p:sp>
      <p:sp>
        <p:nvSpPr>
          <p:cNvPr id="3" name="Content Placeholder 2">
            <a:extLst>
              <a:ext uri="{FF2B5EF4-FFF2-40B4-BE49-F238E27FC236}">
                <a16:creationId xmlns:a16="http://schemas.microsoft.com/office/drawing/2014/main" id="{F7D3930F-3EEE-E7F7-22D8-777C70FC16B9}"/>
              </a:ext>
            </a:extLst>
          </p:cNvPr>
          <p:cNvSpPr>
            <a:spLocks noGrp="1"/>
          </p:cNvSpPr>
          <p:nvPr>
            <p:ph sz="half" idx="1"/>
          </p:nvPr>
        </p:nvSpPr>
        <p:spPr>
          <a:xfrm>
            <a:off x="707571" y="1825625"/>
            <a:ext cx="5680238" cy="4351338"/>
          </a:xfrm>
        </p:spPr>
        <p:txBody>
          <a:bodyPr>
            <a:normAutofit/>
          </a:bodyPr>
          <a:lstStyle/>
          <a:p>
            <a:r>
              <a:rPr lang="en-US" sz="3200" dirty="0">
                <a:latin typeface="Times New Roman" panose="02020603050405020304" pitchFamily="18" charset="0"/>
                <a:cs typeface="Times New Roman" panose="02020603050405020304" pitchFamily="18" charset="0"/>
              </a:rPr>
              <a:t>X,Y</a:t>
            </a:r>
            <a:r>
              <a:rPr lang="en-US" sz="3200" dirty="0"/>
              <a:t> are the left and right eyes</a:t>
            </a:r>
          </a:p>
          <a:p>
            <a:r>
              <a:rPr lang="en-US" sz="3200" dirty="0"/>
              <a:t>Coarse binning for illumination:</a:t>
            </a:r>
            <a:br>
              <a:rPr lang="en-US" sz="3200" dirty="0"/>
            </a:br>
            <a:r>
              <a:rPr lang="en-US" sz="3200" b="1" dirty="0"/>
              <a:t>dark </a:t>
            </a:r>
            <a:r>
              <a:rPr lang="en-US" sz="3200" dirty="0"/>
              <a:t>to </a:t>
            </a:r>
            <a:r>
              <a:rPr lang="en-US" sz="3200" b="1" dirty="0"/>
              <a:t>light</a:t>
            </a:r>
            <a:r>
              <a:rPr lang="en-US" sz="3200" dirty="0"/>
              <a:t>.</a:t>
            </a:r>
          </a:p>
          <a:p>
            <a:r>
              <a:rPr lang="en-US" sz="3200" dirty="0"/>
              <a:t>Count &amp; </a:t>
            </a:r>
            <a:r>
              <a:rPr lang="en-US" sz="3200" dirty="0" err="1"/>
              <a:t>normalise</a:t>
            </a:r>
            <a:br>
              <a:rPr lang="en-US" sz="3200" dirty="0"/>
            </a:br>
            <a:r>
              <a:rPr lang="en-US" sz="3200" dirty="0"/>
              <a:t>co-occurrences.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4C9EE77-CAED-CCCA-946D-2B6542DDB887}"/>
                  </a:ext>
                </a:extLst>
              </p:cNvPr>
              <p:cNvSpPr>
                <a:spLocks noGrp="1"/>
              </p:cNvSpPr>
              <p:nvPr>
                <p:ph sz="half" idx="2"/>
              </p:nvPr>
            </p:nvSpPr>
            <p:spPr>
              <a:xfrm>
                <a:off x="6617179" y="1901825"/>
                <a:ext cx="5108366" cy="4351338"/>
              </a:xfrm>
            </p:spPr>
            <p:txBody>
              <a:bodyPr/>
              <a:lstStyle/>
              <a:p>
                <a:pPr marL="0" indent="0">
                  <a:buNone/>
                </a:pPr>
                <a:r>
                  <a:rPr lang="en-US" dirty="0"/>
                  <a:t>Joint probability </a:t>
                </a:r>
                <a:r>
                  <a:rPr lang="en-US" dirty="0">
                    <a:latin typeface="Times New Roman" panose="02020603050405020304" pitchFamily="18" charset="0"/>
                    <a:cs typeface="Times New Roman" panose="02020603050405020304" pitchFamily="18" charset="0"/>
                  </a:rPr>
                  <a:t>P(X,Y)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e>
                              <m:e>
                                <m:r>
                                  <a:rPr lang="en-GB" b="0" i="1" smtClean="0">
                                    <a:latin typeface="Cambria Math" panose="02040503050406030204" pitchFamily="18" charset="0"/>
                                  </a:rPr>
                                  <m:t>0</m:t>
                                </m:r>
                              </m:e>
                              <m:e>
                                <m:r>
                                  <a:rPr lang="en-GB" b="0" i="1" smtClean="0">
                                    <a:latin typeface="Cambria Math" panose="02040503050406030204" pitchFamily="18" charset="0"/>
                                  </a:rPr>
                                  <m:t>0.5</m:t>
                                </m:r>
                              </m:e>
                            </m:mr>
                            <m:mr>
                              <m:e>
                                <m:r>
                                  <a:rPr lang="en-GB" b="0" i="1" smtClean="0">
                                    <a:latin typeface="Cambria Math" panose="02040503050406030204" pitchFamily="18" charset="0"/>
                                  </a:rPr>
                                  <m:t>0</m:t>
                                </m:r>
                              </m:e>
                              <m:e>
                                <m:r>
                                  <a:rPr lang="en-GB" b="0" i="1" smtClean="0">
                                    <a:latin typeface="Cambria Math" panose="02040503050406030204" pitchFamily="18" charset="0"/>
                                  </a:rPr>
                                  <m:t>0</m:t>
                                </m:r>
                              </m:e>
                              <m:e>
                                <m:r>
                                  <a:rPr lang="en-GB" b="0" i="1" smtClean="0">
                                    <a:latin typeface="Cambria Math" panose="02040503050406030204" pitchFamily="18" charset="0"/>
                                  </a:rPr>
                                  <m:t>0</m:t>
                                </m:r>
                              </m:e>
                            </m:mr>
                            <m:mr>
                              <m:e>
                                <m:r>
                                  <a:rPr lang="en-GB" b="0" i="1" smtClean="0">
                                    <a:latin typeface="Cambria Math" panose="02040503050406030204" pitchFamily="18" charset="0"/>
                                  </a:rPr>
                                  <m:t>0.5</m:t>
                                </m:r>
                              </m:e>
                              <m:e>
                                <m:r>
                                  <a:rPr lang="en-GB" b="0" i="1" smtClean="0">
                                    <a:latin typeface="Cambria Math" panose="02040503050406030204" pitchFamily="18" charset="0"/>
                                  </a:rPr>
                                  <m:t>0</m:t>
                                </m:r>
                              </m:e>
                              <m:e>
                                <m:r>
                                  <a:rPr lang="en-GB" b="0" i="1" smtClean="0">
                                    <a:latin typeface="Cambria Math" panose="02040503050406030204" pitchFamily="18" charset="0"/>
                                  </a:rPr>
                                  <m:t>0</m:t>
                                </m:r>
                              </m:e>
                            </m:mr>
                          </m:m>
                        </m:e>
                      </m:d>
                    </m:oMath>
                  </m:oMathPara>
                </a14:m>
                <a:endParaRPr lang="en-US" dirty="0"/>
              </a:p>
            </p:txBody>
          </p:sp>
        </mc:Choice>
        <mc:Fallback xmlns="">
          <p:sp>
            <p:nvSpPr>
              <p:cNvPr id="4" name="Content Placeholder 3">
                <a:extLst>
                  <a:ext uri="{FF2B5EF4-FFF2-40B4-BE49-F238E27FC236}">
                    <a16:creationId xmlns:a16="http://schemas.microsoft.com/office/drawing/2014/main" id="{F4C9EE77-CAED-CCCA-946D-2B6542DDB887}"/>
                  </a:ext>
                </a:extLst>
              </p:cNvPr>
              <p:cNvSpPr>
                <a:spLocks noGrp="1" noRot="1" noChangeAspect="1" noMove="1" noResize="1" noEditPoints="1" noAdjustHandles="1" noChangeArrowheads="1" noChangeShapeType="1" noTextEdit="1"/>
              </p:cNvSpPr>
              <p:nvPr>
                <p:ph sz="half" idx="2"/>
              </p:nvPr>
            </p:nvSpPr>
            <p:spPr>
              <a:xfrm>
                <a:off x="6617179" y="1901825"/>
                <a:ext cx="5108366" cy="4351338"/>
              </a:xfrm>
              <a:blipFill>
                <a:blip r:embed="rId2"/>
                <a:stretch>
                  <a:fillRect l="-2228" t="-261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1C3F9A1-2744-BCAD-F0BB-6D866F121A38}"/>
              </a:ext>
            </a:extLst>
          </p:cNvPr>
          <p:cNvSpPr txBox="1"/>
          <p:nvPr/>
        </p:nvSpPr>
        <p:spPr>
          <a:xfrm>
            <a:off x="7590833" y="2291092"/>
            <a:ext cx="3161058" cy="523220"/>
          </a:xfrm>
          <a:prstGeom prst="rect">
            <a:avLst/>
          </a:prstGeom>
          <a:noFill/>
        </p:spPr>
        <p:txBody>
          <a:bodyPr wrap="none" rtlCol="0">
            <a:spAutoFit/>
          </a:bodyPr>
          <a:lstStyle/>
          <a:p>
            <a:r>
              <a:rPr lang="en-US" sz="2800" dirty="0">
                <a:solidFill>
                  <a:srgbClr val="0070C0"/>
                </a:solidFill>
              </a:rPr>
              <a:t>right dark  right light</a:t>
            </a:r>
          </a:p>
        </p:txBody>
      </p:sp>
      <p:sp>
        <p:nvSpPr>
          <p:cNvPr id="6" name="TextBox 5">
            <a:extLst>
              <a:ext uri="{FF2B5EF4-FFF2-40B4-BE49-F238E27FC236}">
                <a16:creationId xmlns:a16="http://schemas.microsoft.com/office/drawing/2014/main" id="{85888676-A02A-5E05-C26C-C2254041A563}"/>
              </a:ext>
            </a:extLst>
          </p:cNvPr>
          <p:cNvSpPr txBox="1"/>
          <p:nvPr/>
        </p:nvSpPr>
        <p:spPr>
          <a:xfrm>
            <a:off x="6633068" y="2641200"/>
            <a:ext cx="1401473" cy="1261884"/>
          </a:xfrm>
          <a:prstGeom prst="rect">
            <a:avLst/>
          </a:prstGeom>
          <a:noFill/>
        </p:spPr>
        <p:txBody>
          <a:bodyPr wrap="none" rtlCol="0">
            <a:spAutoFit/>
          </a:bodyPr>
          <a:lstStyle/>
          <a:p>
            <a:pPr algn="r"/>
            <a:r>
              <a:rPr lang="en-US" sz="2800" dirty="0">
                <a:solidFill>
                  <a:srgbClr val="0070C0"/>
                </a:solidFill>
              </a:rPr>
              <a:t>left dark</a:t>
            </a:r>
          </a:p>
          <a:p>
            <a:pPr algn="r"/>
            <a:endParaRPr lang="en-US" dirty="0">
              <a:solidFill>
                <a:srgbClr val="0070C0"/>
              </a:solidFill>
            </a:endParaRPr>
          </a:p>
          <a:p>
            <a:pPr algn="r"/>
            <a:r>
              <a:rPr lang="en-US" sz="2800" dirty="0">
                <a:solidFill>
                  <a:srgbClr val="0070C0"/>
                </a:solidFill>
              </a:rPr>
              <a:t>left light</a:t>
            </a:r>
          </a:p>
        </p:txBody>
      </p:sp>
      <p:grpSp>
        <p:nvGrpSpPr>
          <p:cNvPr id="9" name="Group 8">
            <a:extLst>
              <a:ext uri="{FF2B5EF4-FFF2-40B4-BE49-F238E27FC236}">
                <a16:creationId xmlns:a16="http://schemas.microsoft.com/office/drawing/2014/main" id="{17C30DB2-07D9-01BA-23CA-400139E59198}"/>
              </a:ext>
            </a:extLst>
          </p:cNvPr>
          <p:cNvGrpSpPr/>
          <p:nvPr/>
        </p:nvGrpSpPr>
        <p:grpSpPr>
          <a:xfrm>
            <a:off x="6997304" y="4313566"/>
            <a:ext cx="4118745" cy="2485016"/>
            <a:chOff x="6997304" y="4313566"/>
            <a:chExt cx="4118745" cy="2485016"/>
          </a:xfrm>
        </p:grpSpPr>
        <p:pic>
          <p:nvPicPr>
            <p:cNvPr id="7" name="Content Placeholder 5" descr="Diagram&#10;&#10;Description automatically generated">
              <a:extLst>
                <a:ext uri="{FF2B5EF4-FFF2-40B4-BE49-F238E27FC236}">
                  <a16:creationId xmlns:a16="http://schemas.microsoft.com/office/drawing/2014/main" id="{0A0D7D78-607F-B222-3C20-68D8D81EED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881638" y="3564170"/>
              <a:ext cx="2350078" cy="4118745"/>
            </a:xfrm>
            <a:prstGeom prst="rect">
              <a:avLst/>
            </a:prstGeom>
          </p:spPr>
        </p:pic>
        <p:sp>
          <p:nvSpPr>
            <p:cNvPr id="8" name="Rectangle 7">
              <a:extLst>
                <a:ext uri="{FF2B5EF4-FFF2-40B4-BE49-F238E27FC236}">
                  <a16:creationId xmlns:a16="http://schemas.microsoft.com/office/drawing/2014/main" id="{FB9DCAAF-7411-E4CB-AF4E-E05F95D1CDA8}"/>
                </a:ext>
              </a:extLst>
            </p:cNvPr>
            <p:cNvSpPr/>
            <p:nvPr/>
          </p:nvSpPr>
          <p:spPr>
            <a:xfrm>
              <a:off x="9786256" y="4313566"/>
              <a:ext cx="348343" cy="2939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6574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272F-C2B7-C1BE-A29D-B2E7E86B9DF5}"/>
              </a:ext>
            </a:extLst>
          </p:cNvPr>
          <p:cNvSpPr>
            <a:spLocks noGrp="1"/>
          </p:cNvSpPr>
          <p:nvPr>
            <p:ph type="title"/>
          </p:nvPr>
        </p:nvSpPr>
        <p:spPr/>
        <p:txBody>
          <a:bodyPr>
            <a:normAutofit/>
          </a:bodyPr>
          <a:lstStyle/>
          <a:p>
            <a:r>
              <a:rPr lang="en-US" sz="4000" b="1" dirty="0">
                <a:latin typeface="American Typewriter" panose="02090604020004020304" pitchFamily="18" charset="77"/>
              </a:rPr>
              <a:t>Mutual information of two variables</a:t>
            </a:r>
          </a:p>
        </p:txBody>
      </p:sp>
      <p:sp>
        <p:nvSpPr>
          <p:cNvPr id="3" name="Content Placeholder 2">
            <a:extLst>
              <a:ext uri="{FF2B5EF4-FFF2-40B4-BE49-F238E27FC236}">
                <a16:creationId xmlns:a16="http://schemas.microsoft.com/office/drawing/2014/main" id="{F1B6B9F3-DEF5-7BB7-41DD-46432B3B8A9B}"/>
              </a:ext>
            </a:extLst>
          </p:cNvPr>
          <p:cNvSpPr>
            <a:spLocks noGrp="1"/>
          </p:cNvSpPr>
          <p:nvPr>
            <p:ph sz="half" idx="1"/>
          </p:nvPr>
        </p:nvSpPr>
        <p:spPr>
          <a:xfrm>
            <a:off x="838200" y="2033442"/>
            <a:ext cx="5257800" cy="4351339"/>
          </a:xfrm>
        </p:spPr>
        <p:txBody>
          <a:bodyPr>
            <a:normAutofit/>
          </a:bodyPr>
          <a:lstStyle/>
          <a:p>
            <a:r>
              <a:rPr lang="en-US" sz="3200" dirty="0"/>
              <a:t>Knowing </a:t>
            </a:r>
            <a:r>
              <a:rPr lang="en-US" sz="3200" dirty="0">
                <a:latin typeface="Times New Roman" panose="02020603050405020304" pitchFamily="18" charset="0"/>
                <a:cs typeface="Times New Roman" panose="02020603050405020304" pitchFamily="18" charset="0"/>
              </a:rPr>
              <a:t>X</a:t>
            </a:r>
            <a:r>
              <a:rPr lang="en-US" sz="3200" dirty="0"/>
              <a:t> tells us exactly which of 2 states </a:t>
            </a:r>
            <a:r>
              <a:rPr lang="en-US" sz="3200" dirty="0">
                <a:latin typeface="Times New Roman" panose="02020603050405020304" pitchFamily="18" charset="0"/>
                <a:cs typeface="Times New Roman" panose="02020603050405020304" pitchFamily="18" charset="0"/>
              </a:rPr>
              <a:t>Y</a:t>
            </a:r>
            <a:r>
              <a:rPr lang="en-US" sz="3200" dirty="0"/>
              <a:t> is in, </a:t>
            </a:r>
            <a:br>
              <a:rPr lang="en-US" sz="3200" dirty="0"/>
            </a:br>
            <a:r>
              <a:rPr lang="en-US" sz="3200" dirty="0"/>
              <a:t>and vice versa.</a:t>
            </a:r>
          </a:p>
          <a:p>
            <a:r>
              <a:rPr lang="en-US" sz="3200" dirty="0"/>
              <a:t>Represents </a:t>
            </a:r>
            <a:r>
              <a:rPr lang="en-US" sz="3200" dirty="0">
                <a:latin typeface="Times New Roman" panose="02020603050405020304" pitchFamily="18" charset="0"/>
                <a:cs typeface="Times New Roman" panose="02020603050405020304" pitchFamily="18" charset="0"/>
              </a:rPr>
              <a:t>log</a:t>
            </a:r>
            <a:r>
              <a:rPr lang="en-US" sz="3200" baseline="-25000" dirty="0">
                <a:latin typeface="Times New Roman" panose="02020603050405020304" pitchFamily="18" charset="0"/>
                <a:cs typeface="Times New Roman" panose="02020603050405020304" pitchFamily="18" charset="0"/>
              </a:rPr>
              <a:t>2</a:t>
            </a:r>
            <a:r>
              <a:rPr lang="en-US" sz="3200" dirty="0">
                <a:latin typeface="Times New Roman" panose="02020603050405020304" pitchFamily="18" charset="0"/>
                <a:cs typeface="Times New Roman" panose="02020603050405020304" pitchFamily="18" charset="0"/>
              </a:rPr>
              <a:t>(2) = 1 </a:t>
            </a:r>
            <a:r>
              <a:rPr lang="en-US" sz="3200" dirty="0"/>
              <a:t>bit</a:t>
            </a:r>
          </a:p>
          <a:p>
            <a:r>
              <a:rPr lang="en-US" sz="3200" b="1" dirty="0"/>
              <a:t>The eyes share 1 bit of information.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752A348-AF28-0B3E-D330-41FDAFF66E27}"/>
                  </a:ext>
                </a:extLst>
              </p:cNvPr>
              <p:cNvSpPr>
                <a:spLocks noGrp="1"/>
              </p:cNvSpPr>
              <p:nvPr>
                <p:ph sz="half" idx="2"/>
              </p:nvPr>
            </p:nvSpPr>
            <p:spPr>
              <a:xfrm>
                <a:off x="6767945" y="1825625"/>
                <a:ext cx="5424055" cy="5032375"/>
              </a:xfrm>
            </p:spPr>
            <p:txBody>
              <a:bodyPr>
                <a:normAutofit/>
              </a:bodyPr>
              <a:lstStyle/>
              <a:p>
                <a:pPr marL="0" indent="0">
                  <a:buNone/>
                </a:pPr>
                <a:endParaRPr lang="en-US" sz="800" dirty="0"/>
              </a:p>
              <a:p>
                <a:pPr marL="0" indent="0">
                  <a:buNone/>
                </a:pPr>
                <a:r>
                  <a:rPr lang="en-US" dirty="0"/>
                  <a:t>For joint probability </a:t>
                </a:r>
                <a:r>
                  <a:rPr lang="en-US" dirty="0">
                    <a:latin typeface="Times New Roman" panose="02020603050405020304" pitchFamily="18" charset="0"/>
                    <a:cs typeface="Times New Roman" panose="02020603050405020304" pitchFamily="18" charset="0"/>
                  </a:rPr>
                  <a:t>P(X,Y) =</a:t>
                </a:r>
              </a:p>
              <a:p>
                <a:pPr marL="0" indent="0">
                  <a:buNone/>
                </a:pPr>
                <a:endParaRPr lang="en-US" dirty="0"/>
              </a:p>
              <a:p>
                <a:pPr marL="0" indent="0">
                  <a:buNone/>
                </a:pPr>
                <a:endParaRPr lang="en-US" sz="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300" i="1" smtClean="0">
                              <a:latin typeface="Cambria Math" panose="02040503050406030204" pitchFamily="18" charset="0"/>
                            </a:rPr>
                          </m:ctrlPr>
                        </m:dPr>
                        <m:e>
                          <m:m>
                            <m:mPr>
                              <m:mcs>
                                <m:mc>
                                  <m:mcPr>
                                    <m:count m:val="3"/>
                                    <m:mcJc m:val="center"/>
                                  </m:mcPr>
                                </m:mc>
                              </m:mcs>
                              <m:ctrlPr>
                                <a:rPr lang="en-US" sz="4300" b="0" i="1" smtClean="0">
                                  <a:latin typeface="Cambria Math" panose="02040503050406030204" pitchFamily="18" charset="0"/>
                                </a:rPr>
                              </m:ctrlPr>
                            </m:mPr>
                            <m:mr>
                              <m:e>
                                <m:r>
                                  <m:rPr>
                                    <m:brk m:alnAt="7"/>
                                  </m:rPr>
                                  <a:rPr lang="en-GB" sz="4300" b="0" i="1" smtClean="0">
                                    <a:latin typeface="Cambria Math" panose="02040503050406030204" pitchFamily="18" charset="0"/>
                                  </a:rPr>
                                  <m:t>0</m:t>
                                </m:r>
                              </m:e>
                              <m:e>
                                <m:r>
                                  <a:rPr lang="en-GB" sz="4300" b="0" i="1" smtClean="0">
                                    <a:latin typeface="Cambria Math" panose="02040503050406030204" pitchFamily="18" charset="0"/>
                                  </a:rPr>
                                  <m:t>0</m:t>
                                </m:r>
                              </m:e>
                              <m:e>
                                <m:r>
                                  <a:rPr lang="en-GB" sz="4300" b="0" i="1" smtClean="0">
                                    <a:latin typeface="Cambria Math" panose="02040503050406030204" pitchFamily="18" charset="0"/>
                                  </a:rPr>
                                  <m:t>0.5</m:t>
                                </m:r>
                              </m:e>
                            </m:mr>
                            <m:mr>
                              <m:e>
                                <m:r>
                                  <a:rPr lang="en-GB" sz="4300" b="0" i="1" smtClean="0">
                                    <a:latin typeface="Cambria Math" panose="02040503050406030204" pitchFamily="18" charset="0"/>
                                  </a:rPr>
                                  <m:t>0</m:t>
                                </m:r>
                              </m:e>
                              <m:e>
                                <m:r>
                                  <a:rPr lang="en-GB" sz="4300" b="0" i="1" smtClean="0">
                                    <a:latin typeface="Cambria Math" panose="02040503050406030204" pitchFamily="18" charset="0"/>
                                  </a:rPr>
                                  <m:t>0</m:t>
                                </m:r>
                              </m:e>
                              <m:e>
                                <m:r>
                                  <a:rPr lang="en-GB" sz="4300" b="0" i="1" smtClean="0">
                                    <a:latin typeface="Cambria Math" panose="02040503050406030204" pitchFamily="18" charset="0"/>
                                  </a:rPr>
                                  <m:t>0</m:t>
                                </m:r>
                              </m:e>
                            </m:mr>
                            <m:mr>
                              <m:e>
                                <m:r>
                                  <a:rPr lang="en-GB" sz="4300" b="0" i="1" smtClean="0">
                                    <a:latin typeface="Cambria Math" panose="02040503050406030204" pitchFamily="18" charset="0"/>
                                  </a:rPr>
                                  <m:t>0.5</m:t>
                                </m:r>
                              </m:e>
                              <m:e>
                                <m:r>
                                  <a:rPr lang="en-GB" sz="4300" b="0" i="1" smtClean="0">
                                    <a:latin typeface="Cambria Math" panose="02040503050406030204" pitchFamily="18" charset="0"/>
                                  </a:rPr>
                                  <m:t>0</m:t>
                                </m:r>
                              </m:e>
                              <m:e>
                                <m:r>
                                  <a:rPr lang="en-GB" sz="4300" b="0" i="1" smtClean="0">
                                    <a:latin typeface="Cambria Math" panose="02040503050406030204" pitchFamily="18" charset="0"/>
                                  </a:rPr>
                                  <m:t>0</m:t>
                                </m:r>
                              </m:e>
                            </m:mr>
                          </m:m>
                        </m:e>
                      </m:d>
                    </m:oMath>
                  </m:oMathPara>
                </a14:m>
                <a:endParaRPr lang="en-US" dirty="0"/>
              </a:p>
              <a:p>
                <a:pPr marL="0" indent="0">
                  <a:buNone/>
                </a:pPr>
                <a:endParaRPr lang="en-US" sz="2400" dirty="0"/>
              </a:p>
              <a:p>
                <a:pPr marL="0" indent="0" algn="ctr">
                  <a:buNone/>
                </a:pPr>
                <a:r>
                  <a:rPr lang="en-US" sz="3200" dirty="0">
                    <a:latin typeface="Times New Roman" panose="02020603050405020304" pitchFamily="18" charset="0"/>
                    <a:cs typeface="Times New Roman" panose="02020603050405020304" pitchFamily="18" charset="0"/>
                  </a:rPr>
                  <a:t>I(X;Y) = 1 bit</a:t>
                </a:r>
              </a:p>
            </p:txBody>
          </p:sp>
        </mc:Choice>
        <mc:Fallback xmlns="">
          <p:sp>
            <p:nvSpPr>
              <p:cNvPr id="4" name="Content Placeholder 3">
                <a:extLst>
                  <a:ext uri="{FF2B5EF4-FFF2-40B4-BE49-F238E27FC236}">
                    <a16:creationId xmlns:a16="http://schemas.microsoft.com/office/drawing/2014/main" id="{8752A348-AF28-0B3E-D330-41FDAFF66E27}"/>
                  </a:ext>
                </a:extLst>
              </p:cNvPr>
              <p:cNvSpPr>
                <a:spLocks noGrp="1" noRot="1" noChangeAspect="1" noMove="1" noResize="1" noEditPoints="1" noAdjustHandles="1" noChangeArrowheads="1" noChangeShapeType="1" noTextEdit="1"/>
              </p:cNvSpPr>
              <p:nvPr>
                <p:ph sz="half" idx="2"/>
              </p:nvPr>
            </p:nvSpPr>
            <p:spPr>
              <a:xfrm>
                <a:off x="6767945" y="1825625"/>
                <a:ext cx="5424055" cy="5032375"/>
              </a:xfrm>
              <a:blipFill>
                <a:blip r:embed="rId2"/>
                <a:stretch>
                  <a:fillRect l="-233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174FF2D-A8A5-20DC-740E-A735DD62A483}"/>
              </a:ext>
            </a:extLst>
          </p:cNvPr>
          <p:cNvSpPr txBox="1"/>
          <p:nvPr/>
        </p:nvSpPr>
        <p:spPr>
          <a:xfrm>
            <a:off x="6477864" y="3255004"/>
            <a:ext cx="1401473" cy="1631216"/>
          </a:xfrm>
          <a:prstGeom prst="rect">
            <a:avLst/>
          </a:prstGeom>
          <a:noFill/>
        </p:spPr>
        <p:txBody>
          <a:bodyPr wrap="none" rtlCol="0">
            <a:spAutoFit/>
          </a:bodyPr>
          <a:lstStyle/>
          <a:p>
            <a:pPr algn="r"/>
            <a:r>
              <a:rPr lang="en-US" sz="2800" dirty="0">
                <a:solidFill>
                  <a:srgbClr val="0070C0"/>
                </a:solidFill>
              </a:rPr>
              <a:t>left dark</a:t>
            </a:r>
          </a:p>
          <a:p>
            <a:pPr algn="r"/>
            <a:endParaRPr lang="en-US" sz="4400" dirty="0">
              <a:solidFill>
                <a:srgbClr val="0070C0"/>
              </a:solidFill>
            </a:endParaRPr>
          </a:p>
          <a:p>
            <a:pPr algn="r"/>
            <a:r>
              <a:rPr lang="en-US" sz="2800" dirty="0">
                <a:solidFill>
                  <a:srgbClr val="0070C0"/>
                </a:solidFill>
              </a:rPr>
              <a:t>left light</a:t>
            </a:r>
          </a:p>
        </p:txBody>
      </p:sp>
      <p:sp>
        <p:nvSpPr>
          <p:cNvPr id="6" name="TextBox 5">
            <a:extLst>
              <a:ext uri="{FF2B5EF4-FFF2-40B4-BE49-F238E27FC236}">
                <a16:creationId xmlns:a16="http://schemas.microsoft.com/office/drawing/2014/main" id="{6C9EE457-CE7D-741F-D0CC-ED9D2241545A}"/>
              </a:ext>
            </a:extLst>
          </p:cNvPr>
          <p:cNvSpPr txBox="1"/>
          <p:nvPr/>
        </p:nvSpPr>
        <p:spPr>
          <a:xfrm>
            <a:off x="7695060" y="2664316"/>
            <a:ext cx="3569823" cy="523220"/>
          </a:xfrm>
          <a:prstGeom prst="rect">
            <a:avLst/>
          </a:prstGeom>
          <a:noFill/>
        </p:spPr>
        <p:txBody>
          <a:bodyPr wrap="none" rtlCol="0">
            <a:spAutoFit/>
          </a:bodyPr>
          <a:lstStyle/>
          <a:p>
            <a:r>
              <a:rPr lang="en-US" sz="2800" dirty="0">
                <a:solidFill>
                  <a:srgbClr val="0070C0"/>
                </a:solidFill>
              </a:rPr>
              <a:t>right dark       right light</a:t>
            </a:r>
          </a:p>
        </p:txBody>
      </p:sp>
    </p:spTree>
    <p:extLst>
      <p:ext uri="{BB962C8B-B14F-4D97-AF65-F5344CB8AC3E}">
        <p14:creationId xmlns:p14="http://schemas.microsoft.com/office/powerpoint/2010/main" val="2413363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C1E8-A99C-47CC-13E9-F9C15B0A34AA}"/>
              </a:ext>
            </a:extLst>
          </p:cNvPr>
          <p:cNvSpPr>
            <a:spLocks noGrp="1"/>
          </p:cNvSpPr>
          <p:nvPr>
            <p:ph type="title"/>
          </p:nvPr>
        </p:nvSpPr>
        <p:spPr/>
        <p:txBody>
          <a:bodyPr/>
          <a:lstStyle/>
          <a:p>
            <a:r>
              <a:rPr lang="en-GB" b="1" i="0" u="none" strike="noStrike" dirty="0">
                <a:solidFill>
                  <a:srgbClr val="000000"/>
                </a:solidFill>
                <a:effectLst/>
                <a:latin typeface="American Typewriter" panose="02090604020004020304" pitchFamily="18" charset="77"/>
              </a:rPr>
              <a:t>Conditional mutual information</a:t>
            </a:r>
            <a:endParaRPr lang="en-US" dirty="0">
              <a:latin typeface="American Typewriter" panose="02090604020004020304" pitchFamily="18" charset="77"/>
            </a:endParaRPr>
          </a:p>
        </p:txBody>
      </p:sp>
      <p:sp>
        <p:nvSpPr>
          <p:cNvPr id="4" name="Content Placeholder 3">
            <a:extLst>
              <a:ext uri="{FF2B5EF4-FFF2-40B4-BE49-F238E27FC236}">
                <a16:creationId xmlns:a16="http://schemas.microsoft.com/office/drawing/2014/main" id="{8CC0D33B-CBD2-3531-4123-298FEDD2A98F}"/>
              </a:ext>
            </a:extLst>
          </p:cNvPr>
          <p:cNvSpPr>
            <a:spLocks noGrp="1"/>
          </p:cNvSpPr>
          <p:nvPr>
            <p:ph sz="half" idx="2"/>
          </p:nvPr>
        </p:nvSpPr>
        <p:spPr>
          <a:xfrm>
            <a:off x="838200" y="1825625"/>
            <a:ext cx="9829800" cy="3322822"/>
          </a:xfrm>
        </p:spPr>
        <p:txBody>
          <a:bodyPr/>
          <a:lstStyle/>
          <a:p>
            <a:r>
              <a:rPr lang="en-GB" b="0" i="0" u="none" strike="noStrike" dirty="0">
                <a:solidFill>
                  <a:srgbClr val="202122"/>
                </a:solidFill>
                <a:effectLst/>
                <a:latin typeface="Arial" panose="020B0604020202020204" pitchFamily="34" charset="0"/>
              </a:rPr>
              <a:t>The mutual information </a:t>
            </a:r>
            <a:r>
              <a:rPr lang="en-GB" sz="2800" dirty="0">
                <a:solidFill>
                  <a:srgbClr val="202122"/>
                </a:solidFill>
                <a:latin typeface="Times New Roman" panose="02020603050405020304" pitchFamily="18" charset="0"/>
                <a:cs typeface="Times New Roman" panose="02020603050405020304" pitchFamily="18" charset="0"/>
              </a:rPr>
              <a:t>I(X;Y|Z)</a:t>
            </a:r>
            <a:r>
              <a:rPr lang="en-US" dirty="0">
                <a:latin typeface="Times New Roman" panose="02020603050405020304" pitchFamily="18" charset="0"/>
                <a:cs typeface="Times New Roman" panose="02020603050405020304" pitchFamily="18" charset="0"/>
              </a:rPr>
              <a:t> </a:t>
            </a:r>
            <a:r>
              <a:rPr lang="en-GB" b="0" i="0" u="none" strike="noStrike" dirty="0">
                <a:solidFill>
                  <a:srgbClr val="202122"/>
                </a:solidFill>
                <a:effectLst/>
                <a:latin typeface="Arial" panose="020B0604020202020204" pitchFamily="34" charset="0"/>
              </a:rPr>
              <a:t>of two random variables </a:t>
            </a:r>
            <a:r>
              <a:rPr lang="en-GB" b="0" i="0" u="none" strike="noStrike" dirty="0">
                <a:solidFill>
                  <a:srgbClr val="202122"/>
                </a:solidFill>
                <a:effectLst/>
                <a:latin typeface="Times New Roman" panose="02020603050405020304" pitchFamily="18" charset="0"/>
                <a:cs typeface="Times New Roman" panose="02020603050405020304" pitchFamily="18" charset="0"/>
              </a:rPr>
              <a:t>X,Y</a:t>
            </a:r>
            <a:r>
              <a:rPr lang="en-GB" b="0" i="0" u="none" strike="noStrike" dirty="0">
                <a:solidFill>
                  <a:srgbClr val="202122"/>
                </a:solidFill>
                <a:effectLst/>
                <a:latin typeface="Arial" panose="020B0604020202020204" pitchFamily="34" charset="0"/>
              </a:rPr>
              <a:t> conditioned on a third, </a:t>
            </a:r>
            <a:r>
              <a:rPr lang="en-GB" b="0" i="0" u="none" strike="noStrike" dirty="0">
                <a:solidFill>
                  <a:srgbClr val="202122"/>
                </a:solidFill>
                <a:effectLst/>
                <a:latin typeface="Times New Roman" panose="02020603050405020304" pitchFamily="18" charset="0"/>
                <a:cs typeface="Times New Roman" panose="02020603050405020304" pitchFamily="18" charset="0"/>
              </a:rPr>
              <a:t>Z</a:t>
            </a:r>
            <a:r>
              <a:rPr lang="en-GB" b="0" i="0" u="none" strike="noStrike" dirty="0">
                <a:solidFill>
                  <a:srgbClr val="202122"/>
                </a:solidFill>
                <a:effectLst/>
                <a:latin typeface="Arial" panose="020B0604020202020204" pitchFamily="34" charset="0"/>
              </a:rPr>
              <a:t>.</a:t>
            </a:r>
          </a:p>
        </p:txBody>
      </p:sp>
      <p:pic>
        <p:nvPicPr>
          <p:cNvPr id="10" name="Content Placeholder 9">
            <a:extLst>
              <a:ext uri="{FF2B5EF4-FFF2-40B4-BE49-F238E27FC236}">
                <a16:creationId xmlns:a16="http://schemas.microsoft.com/office/drawing/2014/main" id="{E11A0E89-42FC-E278-9582-A96890254DE8}"/>
              </a:ext>
            </a:extLst>
          </p:cNvPr>
          <p:cNvPicPr>
            <a:picLocks noGrp="1" noChangeAspect="1"/>
          </p:cNvPicPr>
          <p:nvPr>
            <p:ph sz="half" idx="1"/>
          </p:nvPr>
        </p:nvPicPr>
        <p:blipFill>
          <a:blip r:embed="rId2"/>
          <a:stretch>
            <a:fillRect/>
          </a:stretch>
        </p:blipFill>
        <p:spPr>
          <a:xfrm>
            <a:off x="270163" y="3340966"/>
            <a:ext cx="11356859" cy="1325563"/>
          </a:xfrm>
        </p:spPr>
      </p:pic>
    </p:spTree>
    <p:extLst>
      <p:ext uri="{BB962C8B-B14F-4D97-AF65-F5344CB8AC3E}">
        <p14:creationId xmlns:p14="http://schemas.microsoft.com/office/powerpoint/2010/main" val="2105515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272F-C2B7-C1BE-A29D-B2E7E86B9DF5}"/>
              </a:ext>
            </a:extLst>
          </p:cNvPr>
          <p:cNvSpPr>
            <a:spLocks noGrp="1"/>
          </p:cNvSpPr>
          <p:nvPr>
            <p:ph type="title"/>
          </p:nvPr>
        </p:nvSpPr>
        <p:spPr/>
        <p:txBody>
          <a:bodyPr>
            <a:normAutofit/>
          </a:bodyPr>
          <a:lstStyle/>
          <a:p>
            <a:r>
              <a:rPr lang="en-US" sz="4000" b="1" dirty="0">
                <a:latin typeface="American Typewriter" panose="02090604020004020304" pitchFamily="18" charset="77"/>
              </a:rPr>
              <a:t>Mutual information of three variables</a:t>
            </a:r>
          </a:p>
        </p:txBody>
      </p:sp>
      <p:sp>
        <p:nvSpPr>
          <p:cNvPr id="3" name="Content Placeholder 2">
            <a:extLst>
              <a:ext uri="{FF2B5EF4-FFF2-40B4-BE49-F238E27FC236}">
                <a16:creationId xmlns:a16="http://schemas.microsoft.com/office/drawing/2014/main" id="{F1B6B9F3-DEF5-7BB7-41DD-46432B3B8A9B}"/>
              </a:ext>
            </a:extLst>
          </p:cNvPr>
          <p:cNvSpPr>
            <a:spLocks noGrp="1"/>
          </p:cNvSpPr>
          <p:nvPr>
            <p:ph sz="half" idx="1"/>
          </p:nvPr>
        </p:nvSpPr>
        <p:spPr/>
        <p:txBody>
          <a:bodyPr>
            <a:normAutofit/>
          </a:bodyPr>
          <a:lstStyle/>
          <a:p>
            <a:r>
              <a:rPr lang="en-US" dirty="0">
                <a:latin typeface="Times New Roman" panose="02020603050405020304" pitchFamily="18" charset="0"/>
                <a:cs typeface="Times New Roman" panose="02020603050405020304" pitchFamily="18" charset="0"/>
              </a:rPr>
              <a:t>Z</a:t>
            </a:r>
            <a:r>
              <a:rPr lang="en-US" dirty="0"/>
              <a:t> is the angle to the light source, the controlled variable.</a:t>
            </a:r>
          </a:p>
          <a:p>
            <a:r>
              <a:rPr lang="en-US" dirty="0">
                <a:latin typeface="Times New Roman" panose="02020603050405020304" pitchFamily="18" charset="0"/>
                <a:cs typeface="Times New Roman" panose="02020603050405020304" pitchFamily="18" charset="0"/>
              </a:rPr>
              <a:t>I(X;Y|Z) </a:t>
            </a:r>
            <a:r>
              <a:rPr lang="en-US" dirty="0"/>
              <a:t>is a conditional mutual information given </a:t>
            </a:r>
            <a:r>
              <a:rPr lang="en-US" dirty="0">
                <a:latin typeface="Times New Roman" panose="02020603050405020304" pitchFamily="18" charset="0"/>
                <a:cs typeface="Times New Roman" panose="02020603050405020304" pitchFamily="18" charset="0"/>
              </a:rPr>
              <a:t>Z</a:t>
            </a:r>
            <a:r>
              <a:rPr lang="en-US" dirty="0"/>
              <a:t> (angle).</a:t>
            </a:r>
          </a:p>
          <a:p>
            <a:r>
              <a:rPr lang="en-US" dirty="0"/>
              <a:t>When the angle is known, the light level in the eyes is completely determined, so there is </a:t>
            </a:r>
            <a:r>
              <a:rPr lang="en-US" b="1" dirty="0"/>
              <a:t>no</a:t>
            </a:r>
            <a:r>
              <a:rPr lang="en-US" dirty="0"/>
              <a:t> information between them.</a:t>
            </a:r>
          </a:p>
          <a:p>
            <a:r>
              <a:rPr lang="en-US" dirty="0"/>
              <a:t>The 1 bit indicates which of the two stable states it’s in.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752A348-AF28-0B3E-D330-41FDAFF66E27}"/>
                  </a:ext>
                </a:extLst>
              </p:cNvPr>
              <p:cNvSpPr>
                <a:spLocks noGrp="1"/>
              </p:cNvSpPr>
              <p:nvPr>
                <p:ph sz="half" idx="2"/>
              </p:nvPr>
            </p:nvSpPr>
            <p:spPr>
              <a:xfrm>
                <a:off x="6767945" y="1825625"/>
                <a:ext cx="5424055" cy="5032375"/>
              </a:xfrm>
            </p:spPr>
            <p:txBody>
              <a:bodyPr>
                <a:normAutofit/>
              </a:bodyPr>
              <a:lstStyle/>
              <a:p>
                <a:r>
                  <a:rPr lang="en-US" sz="3200" dirty="0">
                    <a:latin typeface="Times New Roman" panose="02020603050405020304" pitchFamily="18" charset="0"/>
                    <a:cs typeface="Times New Roman" panose="02020603050405020304" pitchFamily="18" charset="0"/>
                  </a:rPr>
                  <a:t>I(X;Y;Z) = I(X;Y) - I(X;Y|Z)</a:t>
                </a:r>
              </a:p>
              <a:p>
                <a:pPr marL="0" indent="0">
                  <a:buNone/>
                </a:pPr>
                <a:endParaRPr lang="en-US" sz="800" dirty="0"/>
              </a:p>
              <a:p>
                <a:pPr marL="0" indent="0">
                  <a:buNone/>
                </a:pPr>
                <a:r>
                  <a:rPr lang="en-US" dirty="0"/>
                  <a:t>For joint probability P(X,Y) =</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300" i="1" smtClean="0">
                              <a:latin typeface="Cambria Math" panose="02040503050406030204" pitchFamily="18" charset="0"/>
                            </a:rPr>
                          </m:ctrlPr>
                        </m:dPr>
                        <m:e>
                          <m:m>
                            <m:mPr>
                              <m:mcs>
                                <m:mc>
                                  <m:mcPr>
                                    <m:count m:val="3"/>
                                    <m:mcJc m:val="center"/>
                                  </m:mcPr>
                                </m:mc>
                              </m:mcs>
                              <m:ctrlPr>
                                <a:rPr lang="en-US" sz="4300" b="0" i="1" smtClean="0">
                                  <a:latin typeface="Cambria Math" panose="02040503050406030204" pitchFamily="18" charset="0"/>
                                </a:rPr>
                              </m:ctrlPr>
                            </m:mPr>
                            <m:mr>
                              <m:e>
                                <m:r>
                                  <m:rPr>
                                    <m:brk m:alnAt="7"/>
                                  </m:rPr>
                                  <a:rPr lang="en-GB" sz="4300" b="0" i="1" smtClean="0">
                                    <a:latin typeface="Cambria Math" panose="02040503050406030204" pitchFamily="18" charset="0"/>
                                  </a:rPr>
                                  <m:t>0</m:t>
                                </m:r>
                              </m:e>
                              <m:e>
                                <m:r>
                                  <a:rPr lang="en-GB" sz="4300" b="0" i="1" smtClean="0">
                                    <a:latin typeface="Cambria Math" panose="02040503050406030204" pitchFamily="18" charset="0"/>
                                  </a:rPr>
                                  <m:t>0</m:t>
                                </m:r>
                              </m:e>
                              <m:e>
                                <m:r>
                                  <a:rPr lang="en-GB" sz="4300" b="0" i="1" smtClean="0">
                                    <a:latin typeface="Cambria Math" panose="02040503050406030204" pitchFamily="18" charset="0"/>
                                  </a:rPr>
                                  <m:t>0.5</m:t>
                                </m:r>
                              </m:e>
                            </m:mr>
                            <m:mr>
                              <m:e>
                                <m:r>
                                  <a:rPr lang="en-GB" sz="4300" b="0" i="1" smtClean="0">
                                    <a:latin typeface="Cambria Math" panose="02040503050406030204" pitchFamily="18" charset="0"/>
                                  </a:rPr>
                                  <m:t>0</m:t>
                                </m:r>
                              </m:e>
                              <m:e>
                                <m:r>
                                  <a:rPr lang="en-GB" sz="4300" b="0" i="1" smtClean="0">
                                    <a:latin typeface="Cambria Math" panose="02040503050406030204" pitchFamily="18" charset="0"/>
                                  </a:rPr>
                                  <m:t>0</m:t>
                                </m:r>
                              </m:e>
                              <m:e>
                                <m:r>
                                  <a:rPr lang="en-GB" sz="4300" b="0" i="1" smtClean="0">
                                    <a:latin typeface="Cambria Math" panose="02040503050406030204" pitchFamily="18" charset="0"/>
                                  </a:rPr>
                                  <m:t>0</m:t>
                                </m:r>
                              </m:e>
                            </m:mr>
                            <m:mr>
                              <m:e>
                                <m:r>
                                  <a:rPr lang="en-GB" sz="4300" b="0" i="1" smtClean="0">
                                    <a:latin typeface="Cambria Math" panose="02040503050406030204" pitchFamily="18" charset="0"/>
                                  </a:rPr>
                                  <m:t>0.5</m:t>
                                </m:r>
                              </m:e>
                              <m:e>
                                <m:r>
                                  <a:rPr lang="en-GB" sz="4300" b="0" i="1" smtClean="0">
                                    <a:latin typeface="Cambria Math" panose="02040503050406030204" pitchFamily="18" charset="0"/>
                                  </a:rPr>
                                  <m:t>0</m:t>
                                </m:r>
                              </m:e>
                              <m:e>
                                <m:r>
                                  <a:rPr lang="en-GB" sz="4300" b="0" i="1" smtClean="0">
                                    <a:latin typeface="Cambria Math" panose="02040503050406030204" pitchFamily="18" charset="0"/>
                                  </a:rPr>
                                  <m:t>0</m:t>
                                </m:r>
                              </m:e>
                            </m:mr>
                          </m:m>
                        </m:e>
                      </m:d>
                    </m:oMath>
                  </m:oMathPara>
                </a14:m>
                <a:endParaRPr lang="en-US" dirty="0"/>
              </a:p>
              <a:p>
                <a:pPr marL="0" indent="0">
                  <a:buNone/>
                </a:pPr>
                <a:endParaRPr lang="en-US" sz="800" dirty="0"/>
              </a:p>
              <a:p>
                <a:pPr marL="0" indent="0">
                  <a:buNone/>
                </a:pPr>
                <a:r>
                  <a:rPr lang="en-US" sz="2400" dirty="0">
                    <a:latin typeface="Times New Roman" panose="02020603050405020304" pitchFamily="18" charset="0"/>
                    <a:cs typeface="Times New Roman" panose="02020603050405020304" pitchFamily="18" charset="0"/>
                  </a:rPr>
                  <a:t>I(X;Y)     = 1 bit</a:t>
                </a:r>
              </a:p>
              <a:p>
                <a:pPr marL="0" indent="0">
                  <a:buNone/>
                </a:pPr>
                <a:r>
                  <a:rPr lang="en-US" sz="2400" dirty="0">
                    <a:latin typeface="Times New Roman" panose="02020603050405020304" pitchFamily="18" charset="0"/>
                    <a:cs typeface="Times New Roman" panose="02020603050405020304" pitchFamily="18" charset="0"/>
                  </a:rPr>
                  <a:t>I(X;Y|Z) = 0 bits</a:t>
                </a:r>
              </a:p>
              <a:p>
                <a:pPr marL="0" indent="0">
                  <a:buNone/>
                </a:pPr>
                <a:r>
                  <a:rPr lang="en-US" sz="2400" dirty="0">
                    <a:latin typeface="Times New Roman" panose="02020603050405020304" pitchFamily="18" charset="0"/>
                    <a:cs typeface="Times New Roman" panose="02020603050405020304" pitchFamily="18" charset="0"/>
                  </a:rPr>
                  <a:t>I(X;Y;Z)  = I(X;Y) - I(X;Y|Z) = 1 bit</a:t>
                </a:r>
              </a:p>
            </p:txBody>
          </p:sp>
        </mc:Choice>
        <mc:Fallback xmlns="">
          <p:sp>
            <p:nvSpPr>
              <p:cNvPr id="4" name="Content Placeholder 3">
                <a:extLst>
                  <a:ext uri="{FF2B5EF4-FFF2-40B4-BE49-F238E27FC236}">
                    <a16:creationId xmlns:a16="http://schemas.microsoft.com/office/drawing/2014/main" id="{8752A348-AF28-0B3E-D330-41FDAFF66E27}"/>
                  </a:ext>
                </a:extLst>
              </p:cNvPr>
              <p:cNvSpPr>
                <a:spLocks noGrp="1" noRot="1" noChangeAspect="1" noMove="1" noResize="1" noEditPoints="1" noAdjustHandles="1" noChangeArrowheads="1" noChangeShapeType="1" noTextEdit="1"/>
              </p:cNvSpPr>
              <p:nvPr>
                <p:ph sz="half" idx="2"/>
              </p:nvPr>
            </p:nvSpPr>
            <p:spPr>
              <a:xfrm>
                <a:off x="6767945" y="1825625"/>
                <a:ext cx="5424055" cy="5032375"/>
              </a:xfrm>
              <a:blipFill>
                <a:blip r:embed="rId2"/>
                <a:stretch>
                  <a:fillRect l="-2564" t="-2519" b="-50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1C2FBDC-E255-CEB3-A504-D7522488FA8B}"/>
              </a:ext>
            </a:extLst>
          </p:cNvPr>
          <p:cNvSpPr txBox="1"/>
          <p:nvPr/>
        </p:nvSpPr>
        <p:spPr>
          <a:xfrm>
            <a:off x="6454815" y="3524240"/>
            <a:ext cx="1401473" cy="1631216"/>
          </a:xfrm>
          <a:prstGeom prst="rect">
            <a:avLst/>
          </a:prstGeom>
          <a:noFill/>
        </p:spPr>
        <p:txBody>
          <a:bodyPr wrap="none" rtlCol="0">
            <a:spAutoFit/>
          </a:bodyPr>
          <a:lstStyle/>
          <a:p>
            <a:pPr algn="r"/>
            <a:r>
              <a:rPr lang="en-US" sz="2800" dirty="0">
                <a:solidFill>
                  <a:srgbClr val="0070C0"/>
                </a:solidFill>
              </a:rPr>
              <a:t>left dark</a:t>
            </a:r>
          </a:p>
          <a:p>
            <a:pPr algn="r"/>
            <a:endParaRPr lang="en-US" sz="4400" dirty="0">
              <a:solidFill>
                <a:srgbClr val="0070C0"/>
              </a:solidFill>
            </a:endParaRPr>
          </a:p>
          <a:p>
            <a:pPr algn="r"/>
            <a:r>
              <a:rPr lang="en-US" sz="2800" dirty="0">
                <a:solidFill>
                  <a:srgbClr val="0070C0"/>
                </a:solidFill>
              </a:rPr>
              <a:t>left light</a:t>
            </a:r>
          </a:p>
        </p:txBody>
      </p:sp>
      <p:sp>
        <p:nvSpPr>
          <p:cNvPr id="6" name="TextBox 5">
            <a:extLst>
              <a:ext uri="{FF2B5EF4-FFF2-40B4-BE49-F238E27FC236}">
                <a16:creationId xmlns:a16="http://schemas.microsoft.com/office/drawing/2014/main" id="{3B37C4EC-E82E-302B-4134-99C1E3A842BA}"/>
              </a:ext>
            </a:extLst>
          </p:cNvPr>
          <p:cNvSpPr txBox="1"/>
          <p:nvPr/>
        </p:nvSpPr>
        <p:spPr>
          <a:xfrm>
            <a:off x="7695060" y="3001020"/>
            <a:ext cx="3569823" cy="523220"/>
          </a:xfrm>
          <a:prstGeom prst="rect">
            <a:avLst/>
          </a:prstGeom>
          <a:noFill/>
        </p:spPr>
        <p:txBody>
          <a:bodyPr wrap="none" rtlCol="0">
            <a:spAutoFit/>
          </a:bodyPr>
          <a:lstStyle/>
          <a:p>
            <a:r>
              <a:rPr lang="en-US" sz="2800" dirty="0">
                <a:solidFill>
                  <a:srgbClr val="0070C0"/>
                </a:solidFill>
              </a:rPr>
              <a:t>right dark       right light</a:t>
            </a:r>
          </a:p>
        </p:txBody>
      </p:sp>
    </p:spTree>
    <p:extLst>
      <p:ext uri="{BB962C8B-B14F-4D97-AF65-F5344CB8AC3E}">
        <p14:creationId xmlns:p14="http://schemas.microsoft.com/office/powerpoint/2010/main" val="6881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5ABF6-0EE1-110C-2B10-290D6B96E444}"/>
              </a:ext>
            </a:extLst>
          </p:cNvPr>
          <p:cNvSpPr>
            <a:spLocks noGrp="1"/>
          </p:cNvSpPr>
          <p:nvPr>
            <p:ph type="title"/>
          </p:nvPr>
        </p:nvSpPr>
        <p:spPr/>
        <p:txBody>
          <a:bodyPr/>
          <a:lstStyle/>
          <a:p>
            <a:r>
              <a:rPr lang="en-US" b="1" dirty="0">
                <a:latin typeface="American Typewriter" panose="02090604020004020304" pitchFamily="18" charset="77"/>
              </a:rPr>
              <a:t>Discussion</a:t>
            </a:r>
          </a:p>
        </p:txBody>
      </p:sp>
      <p:sp>
        <p:nvSpPr>
          <p:cNvPr id="3" name="Content Placeholder 2">
            <a:extLst>
              <a:ext uri="{FF2B5EF4-FFF2-40B4-BE49-F238E27FC236}">
                <a16:creationId xmlns:a16="http://schemas.microsoft.com/office/drawing/2014/main" id="{37567B6C-D1FD-3988-9A02-8089BC25B7E1}"/>
              </a:ext>
            </a:extLst>
          </p:cNvPr>
          <p:cNvSpPr>
            <a:spLocks noGrp="1"/>
          </p:cNvSpPr>
          <p:nvPr>
            <p:ph sz="half" idx="1"/>
          </p:nvPr>
        </p:nvSpPr>
        <p:spPr>
          <a:xfrm>
            <a:off x="838199" y="1825625"/>
            <a:ext cx="6444343" cy="4351338"/>
          </a:xfrm>
        </p:spPr>
        <p:txBody>
          <a:bodyPr>
            <a:normAutofit lnSpcReduction="10000"/>
          </a:bodyPr>
          <a:lstStyle/>
          <a:p>
            <a:r>
              <a:rPr lang="en-US" b="1" dirty="0"/>
              <a:t>Outgoing communication (control)</a:t>
            </a:r>
            <a:br>
              <a:rPr lang="en-US" dirty="0"/>
            </a:br>
            <a:r>
              <a:rPr lang="en-US" dirty="0"/>
              <a:t>The angle Z is controlled </a:t>
            </a:r>
            <a:br>
              <a:rPr lang="en-US" dirty="0"/>
            </a:br>
            <a:r>
              <a:rPr lang="en-US" dirty="0"/>
              <a:t>(in the face of disturbance).</a:t>
            </a:r>
          </a:p>
          <a:p>
            <a:r>
              <a:rPr lang="en-US" b="1" dirty="0"/>
              <a:t>Incoming communication (perception)</a:t>
            </a:r>
            <a:br>
              <a:rPr lang="en-US" dirty="0"/>
            </a:br>
            <a:r>
              <a:rPr lang="en-US" dirty="0"/>
              <a:t>The eyes X,Y receive 1 bit of information about the vehicle angle Z.</a:t>
            </a:r>
          </a:p>
          <a:p>
            <a:pPr marL="0" indent="0">
              <a:buNone/>
            </a:pPr>
            <a:r>
              <a:rPr lang="en-US" b="1" dirty="0"/>
              <a:t>Conclusion</a:t>
            </a:r>
          </a:p>
          <a:p>
            <a:r>
              <a:rPr lang="en-US" dirty="0"/>
              <a:t>The vehicle exhibits closed loop control of its angle to the light source.</a:t>
            </a:r>
          </a:p>
          <a:p>
            <a:r>
              <a:rPr lang="en-US" i="1" dirty="0"/>
              <a:t>A 1 bit consciousness?</a:t>
            </a:r>
          </a:p>
        </p:txBody>
      </p:sp>
      <p:pic>
        <p:nvPicPr>
          <p:cNvPr id="8" name="Picture 7">
            <a:extLst>
              <a:ext uri="{FF2B5EF4-FFF2-40B4-BE49-F238E27FC236}">
                <a16:creationId xmlns:a16="http://schemas.microsoft.com/office/drawing/2014/main" id="{297B8100-0390-FB3A-4D9F-6E8F97AECE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7381" y="1404946"/>
            <a:ext cx="4234879" cy="4351338"/>
          </a:xfrm>
          <a:prstGeom prst="rect">
            <a:avLst/>
          </a:prstGeom>
        </p:spPr>
      </p:pic>
    </p:spTree>
    <p:extLst>
      <p:ext uri="{BB962C8B-B14F-4D97-AF65-F5344CB8AC3E}">
        <p14:creationId xmlns:p14="http://schemas.microsoft.com/office/powerpoint/2010/main" val="882883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5BC4-7D4C-AAA4-CB15-1F85E2A25470}"/>
              </a:ext>
            </a:extLst>
          </p:cNvPr>
          <p:cNvSpPr>
            <a:spLocks noGrp="1"/>
          </p:cNvSpPr>
          <p:nvPr>
            <p:ph type="ctrTitle"/>
          </p:nvPr>
        </p:nvSpPr>
        <p:spPr/>
        <p:txBody>
          <a:bodyPr/>
          <a:lstStyle/>
          <a:p>
            <a:r>
              <a:rPr lang="en-US" b="1" dirty="0" err="1">
                <a:latin typeface="American Typewriter" panose="02090604020004020304" pitchFamily="18" charset="77"/>
              </a:rPr>
              <a:t>Futuring</a:t>
            </a:r>
            <a:endParaRPr lang="en-US" b="1" dirty="0">
              <a:latin typeface="American Typewriter" panose="02090604020004020304" pitchFamily="18" charset="77"/>
            </a:endParaRPr>
          </a:p>
        </p:txBody>
      </p:sp>
    </p:spTree>
    <p:extLst>
      <p:ext uri="{BB962C8B-B14F-4D97-AF65-F5344CB8AC3E}">
        <p14:creationId xmlns:p14="http://schemas.microsoft.com/office/powerpoint/2010/main" val="3715835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D143-856E-D306-A61D-AC5A418CE126}"/>
              </a:ext>
            </a:extLst>
          </p:cNvPr>
          <p:cNvSpPr>
            <a:spLocks noGrp="1"/>
          </p:cNvSpPr>
          <p:nvPr>
            <p:ph type="title"/>
          </p:nvPr>
        </p:nvSpPr>
        <p:spPr/>
        <p:txBody>
          <a:bodyPr/>
          <a:lstStyle/>
          <a:p>
            <a:r>
              <a:rPr lang="en-US" b="1" dirty="0">
                <a:latin typeface="American Typewriter" panose="02090604020004020304" pitchFamily="18" charset="77"/>
              </a:rPr>
              <a:t>Matryoshka</a:t>
            </a:r>
          </a:p>
        </p:txBody>
      </p:sp>
      <p:sp>
        <p:nvSpPr>
          <p:cNvPr id="3" name="Content Placeholder 2">
            <a:extLst>
              <a:ext uri="{FF2B5EF4-FFF2-40B4-BE49-F238E27FC236}">
                <a16:creationId xmlns:a16="http://schemas.microsoft.com/office/drawing/2014/main" id="{C577528C-7671-D4DB-0566-D62C0C7F29C5}"/>
              </a:ext>
            </a:extLst>
          </p:cNvPr>
          <p:cNvSpPr>
            <a:spLocks noGrp="1"/>
          </p:cNvSpPr>
          <p:nvPr>
            <p:ph idx="1"/>
          </p:nvPr>
        </p:nvSpPr>
        <p:spPr>
          <a:xfrm>
            <a:off x="838200" y="1690688"/>
            <a:ext cx="7683500" cy="5167311"/>
          </a:xfrm>
        </p:spPr>
        <p:txBody>
          <a:bodyPr>
            <a:normAutofit/>
          </a:bodyPr>
          <a:lstStyle/>
          <a:p>
            <a:pPr marL="0" indent="0">
              <a:buNone/>
            </a:pPr>
            <a:r>
              <a:rPr lang="en-US" sz="3200" dirty="0"/>
              <a:t>To a first approximation cyber-consciousness asserts that consciousness operates at the control surface of an organism.</a:t>
            </a:r>
          </a:p>
          <a:p>
            <a:pPr marL="0" indent="0">
              <a:buNone/>
            </a:pPr>
            <a:r>
              <a:rPr lang="en-US" sz="3200" i="1" dirty="0"/>
              <a:t>What of ‘inner voice’ or ‘mental imagery’?</a:t>
            </a:r>
          </a:p>
          <a:p>
            <a:r>
              <a:rPr lang="en-US" sz="3200" dirty="0"/>
              <a:t>Ashby acknowledges that the </a:t>
            </a:r>
            <a:r>
              <a:rPr lang="en-GB" sz="3200" dirty="0"/>
              <a:t>d</a:t>
            </a:r>
            <a:r>
              <a:rPr lang="en-GB" sz="3200" dirty="0">
                <a:effectLst/>
              </a:rPr>
              <a:t>ivision between the organism and environment is somewhat arbitrary. </a:t>
            </a:r>
            <a:endParaRPr lang="en-US" sz="3200" dirty="0"/>
          </a:p>
          <a:p>
            <a:r>
              <a:rPr lang="en-US" sz="3200" dirty="0"/>
              <a:t>Perceptual Control Theory holds that control systems can be layered and nested within each other.</a:t>
            </a:r>
          </a:p>
          <a:p>
            <a:endParaRPr lang="en-US" dirty="0"/>
          </a:p>
          <a:p>
            <a:endParaRPr lang="en-US" dirty="0"/>
          </a:p>
        </p:txBody>
      </p:sp>
      <p:pic>
        <p:nvPicPr>
          <p:cNvPr id="1026" name="Picture 2">
            <a:extLst>
              <a:ext uri="{FF2B5EF4-FFF2-40B4-BE49-F238E27FC236}">
                <a16:creationId xmlns:a16="http://schemas.microsoft.com/office/drawing/2014/main" id="{90BFF692-1C39-BBE1-34AD-34B41E66A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850" y="2070100"/>
            <a:ext cx="3644900" cy="364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960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20FC-6AE1-CD22-B4DC-4C70CCD2B550}"/>
              </a:ext>
            </a:extLst>
          </p:cNvPr>
          <p:cNvSpPr>
            <a:spLocks noGrp="1"/>
          </p:cNvSpPr>
          <p:nvPr>
            <p:ph type="title"/>
          </p:nvPr>
        </p:nvSpPr>
        <p:spPr/>
        <p:txBody>
          <a:bodyPr/>
          <a:lstStyle/>
          <a:p>
            <a:r>
              <a:rPr lang="en-US" b="1" dirty="0">
                <a:latin typeface="American Typewriter" panose="02090604020004020304" pitchFamily="18" charset="77"/>
              </a:rPr>
              <a:t>Self Awareness</a:t>
            </a:r>
          </a:p>
        </p:txBody>
      </p:sp>
      <p:sp>
        <p:nvSpPr>
          <p:cNvPr id="3" name="Content Placeholder 2">
            <a:extLst>
              <a:ext uri="{FF2B5EF4-FFF2-40B4-BE49-F238E27FC236}">
                <a16:creationId xmlns:a16="http://schemas.microsoft.com/office/drawing/2014/main" id="{9DBCA768-A2CF-3793-E0A6-3358309F5BF4}"/>
              </a:ext>
            </a:extLst>
          </p:cNvPr>
          <p:cNvSpPr>
            <a:spLocks noGrp="1"/>
          </p:cNvSpPr>
          <p:nvPr>
            <p:ph idx="1"/>
          </p:nvPr>
        </p:nvSpPr>
        <p:spPr>
          <a:xfrm>
            <a:off x="838200" y="1825625"/>
            <a:ext cx="5168900" cy="4351338"/>
          </a:xfrm>
        </p:spPr>
        <p:txBody>
          <a:bodyPr>
            <a:normAutofit fontScale="92500" lnSpcReduction="10000"/>
          </a:bodyPr>
          <a:lstStyle/>
          <a:p>
            <a:pPr>
              <a:spcAft>
                <a:spcPts val="1200"/>
              </a:spcAft>
            </a:pPr>
            <a:r>
              <a:rPr lang="en-GB" sz="3200" dirty="0"/>
              <a:t>T</a:t>
            </a:r>
            <a:r>
              <a:rPr lang="en-GB" sz="3200" dirty="0">
                <a:effectLst/>
              </a:rPr>
              <a:t>hrough self-observation we interact with our own descriptions and can describe ourselves describing ourselves in an endless recursive process. </a:t>
            </a:r>
            <a:endParaRPr lang="en-GB" sz="3200" dirty="0"/>
          </a:p>
          <a:p>
            <a:pPr marL="0" indent="0">
              <a:buNone/>
            </a:pPr>
            <a:r>
              <a:rPr lang="en-GB" sz="3200" i="1" dirty="0">
                <a:effectLst/>
              </a:rPr>
              <a:t>“Everything said is said by an observer to an observer who could be him/herself”</a:t>
            </a:r>
          </a:p>
          <a:p>
            <a:pPr marL="0" indent="0">
              <a:buNone/>
            </a:pPr>
            <a:r>
              <a:rPr lang="en-US" dirty="0"/>
              <a:t>– Humberto </a:t>
            </a:r>
            <a:r>
              <a:rPr lang="en-US" dirty="0" err="1"/>
              <a:t>Maturana</a:t>
            </a:r>
            <a:endParaRPr lang="en-US" dirty="0"/>
          </a:p>
        </p:txBody>
      </p:sp>
      <p:pic>
        <p:nvPicPr>
          <p:cNvPr id="5" name="Picture 4">
            <a:extLst>
              <a:ext uri="{FF2B5EF4-FFF2-40B4-BE49-F238E27FC236}">
                <a16:creationId xmlns:a16="http://schemas.microsoft.com/office/drawing/2014/main" id="{3196446D-28F4-B57A-0BA7-C12A6FC70E6B}"/>
              </a:ext>
            </a:extLst>
          </p:cNvPr>
          <p:cNvPicPr>
            <a:picLocks noChangeAspect="1"/>
          </p:cNvPicPr>
          <p:nvPr/>
        </p:nvPicPr>
        <p:blipFill>
          <a:blip r:embed="rId3"/>
          <a:stretch>
            <a:fillRect/>
          </a:stretch>
        </p:blipFill>
        <p:spPr>
          <a:xfrm>
            <a:off x="6450407" y="1103452"/>
            <a:ext cx="4826000" cy="4775200"/>
          </a:xfrm>
          <a:prstGeom prst="rect">
            <a:avLst/>
          </a:prstGeom>
        </p:spPr>
      </p:pic>
      <p:sp>
        <p:nvSpPr>
          <p:cNvPr id="6" name="TextBox 5">
            <a:extLst>
              <a:ext uri="{FF2B5EF4-FFF2-40B4-BE49-F238E27FC236}">
                <a16:creationId xmlns:a16="http://schemas.microsoft.com/office/drawing/2014/main" id="{FF6E25A7-015D-566A-606C-3878C27D5136}"/>
              </a:ext>
            </a:extLst>
          </p:cNvPr>
          <p:cNvSpPr txBox="1"/>
          <p:nvPr/>
        </p:nvSpPr>
        <p:spPr>
          <a:xfrm>
            <a:off x="8597900" y="3150166"/>
            <a:ext cx="1638300" cy="769441"/>
          </a:xfrm>
          <a:prstGeom prst="rect">
            <a:avLst/>
          </a:prstGeom>
          <a:noFill/>
        </p:spPr>
        <p:txBody>
          <a:bodyPr wrap="square" rtlCol="0">
            <a:spAutoFit/>
          </a:bodyPr>
          <a:lstStyle/>
          <a:p>
            <a:r>
              <a:rPr lang="en-US" sz="4400" b="1" dirty="0">
                <a:solidFill>
                  <a:schemeClr val="bg1"/>
                </a:solidFill>
              </a:rPr>
              <a:t>= ?</a:t>
            </a:r>
          </a:p>
        </p:txBody>
      </p:sp>
      <p:sp>
        <p:nvSpPr>
          <p:cNvPr id="7" name="TextBox 6">
            <a:extLst>
              <a:ext uri="{FF2B5EF4-FFF2-40B4-BE49-F238E27FC236}">
                <a16:creationId xmlns:a16="http://schemas.microsoft.com/office/drawing/2014/main" id="{909AAFF3-9813-0CCE-298A-7018B19A3D56}"/>
              </a:ext>
            </a:extLst>
          </p:cNvPr>
          <p:cNvSpPr txBox="1"/>
          <p:nvPr/>
        </p:nvSpPr>
        <p:spPr>
          <a:xfrm>
            <a:off x="5712614" y="6013589"/>
            <a:ext cx="6301586" cy="707886"/>
          </a:xfrm>
          <a:prstGeom prst="rect">
            <a:avLst/>
          </a:prstGeom>
          <a:noFill/>
        </p:spPr>
        <p:txBody>
          <a:bodyPr wrap="square" rtlCol="0">
            <a:spAutoFit/>
          </a:bodyPr>
          <a:lstStyle/>
          <a:p>
            <a:r>
              <a:rPr lang="en-GB" sz="2000" dirty="0">
                <a:effectLst/>
              </a:rPr>
              <a:t>“The Black Box and observer. We can’t see inside the Black Box because there is no inside.” – </a:t>
            </a:r>
            <a:r>
              <a:rPr lang="en-GB" sz="2000" dirty="0" err="1">
                <a:effectLst/>
              </a:rPr>
              <a:t>Ranulph</a:t>
            </a:r>
            <a:r>
              <a:rPr lang="en-GB" sz="2000" dirty="0">
                <a:effectLst/>
              </a:rPr>
              <a:t> Glanville. </a:t>
            </a:r>
            <a:endParaRPr lang="en-GB" sz="2000" dirty="0"/>
          </a:p>
        </p:txBody>
      </p:sp>
    </p:spTree>
    <p:extLst>
      <p:ext uri="{BB962C8B-B14F-4D97-AF65-F5344CB8AC3E}">
        <p14:creationId xmlns:p14="http://schemas.microsoft.com/office/powerpoint/2010/main" val="309105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014B-3067-6F8F-7456-DCA85B289BAF}"/>
              </a:ext>
            </a:extLst>
          </p:cNvPr>
          <p:cNvSpPr>
            <a:spLocks noGrp="1"/>
          </p:cNvSpPr>
          <p:nvPr>
            <p:ph type="title"/>
          </p:nvPr>
        </p:nvSpPr>
        <p:spPr/>
        <p:txBody>
          <a:bodyPr/>
          <a:lstStyle/>
          <a:p>
            <a:r>
              <a:rPr lang="en-US" dirty="0">
                <a:latin typeface="American Typewriter" panose="02090604020004020304" pitchFamily="18" charset="77"/>
              </a:rPr>
              <a:t>Fin</a:t>
            </a:r>
          </a:p>
        </p:txBody>
      </p:sp>
    </p:spTree>
    <p:extLst>
      <p:ext uri="{BB962C8B-B14F-4D97-AF65-F5344CB8AC3E}">
        <p14:creationId xmlns:p14="http://schemas.microsoft.com/office/powerpoint/2010/main" val="21802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7CA0-3953-A70D-74C2-4E0B5679CE45}"/>
              </a:ext>
            </a:extLst>
          </p:cNvPr>
          <p:cNvSpPr>
            <a:spLocks noGrp="1"/>
          </p:cNvSpPr>
          <p:nvPr>
            <p:ph type="title"/>
          </p:nvPr>
        </p:nvSpPr>
        <p:spPr/>
        <p:txBody>
          <a:bodyPr/>
          <a:lstStyle/>
          <a:p>
            <a:r>
              <a:rPr lang="en-US" b="1" dirty="0">
                <a:latin typeface="American Typewriter" panose="02090604020004020304" pitchFamily="18" charset="77"/>
              </a:rPr>
              <a:t>Information closure</a:t>
            </a:r>
          </a:p>
        </p:txBody>
      </p:sp>
      <p:sp>
        <p:nvSpPr>
          <p:cNvPr id="3" name="Content Placeholder 2">
            <a:extLst>
              <a:ext uri="{FF2B5EF4-FFF2-40B4-BE49-F238E27FC236}">
                <a16:creationId xmlns:a16="http://schemas.microsoft.com/office/drawing/2014/main" id="{C5B9D505-531A-5110-CA8A-CC79751740D2}"/>
              </a:ext>
            </a:extLst>
          </p:cNvPr>
          <p:cNvSpPr>
            <a:spLocks noGrp="1"/>
          </p:cNvSpPr>
          <p:nvPr>
            <p:ph idx="1"/>
          </p:nvPr>
        </p:nvSpPr>
        <p:spPr>
          <a:xfrm>
            <a:off x="838200" y="1825625"/>
            <a:ext cx="6569681" cy="4351338"/>
          </a:xfrm>
        </p:spPr>
        <p:txBody>
          <a:bodyPr/>
          <a:lstStyle/>
          <a:p>
            <a:r>
              <a:rPr lang="en-US" dirty="0"/>
              <a:t>When we flick a light switch on and off, we don’t provide information </a:t>
            </a:r>
            <a:r>
              <a:rPr lang="en-US" i="1" dirty="0"/>
              <a:t>to</a:t>
            </a:r>
            <a:r>
              <a:rPr lang="en-US" dirty="0"/>
              <a:t> the electric circuit.</a:t>
            </a:r>
          </a:p>
          <a:p>
            <a:r>
              <a:rPr lang="en-US" dirty="0"/>
              <a:t>We simply </a:t>
            </a:r>
            <a:r>
              <a:rPr lang="en-US" i="1" dirty="0"/>
              <a:t>perturb</a:t>
            </a:r>
            <a:r>
              <a:rPr lang="en-US" dirty="0"/>
              <a:t> the circuit which responds according to its internal structure – a light bulb turns on &amp; off.</a:t>
            </a:r>
          </a:p>
          <a:p>
            <a:r>
              <a:rPr lang="en-US" dirty="0"/>
              <a:t>Any </a:t>
            </a:r>
            <a:r>
              <a:rPr lang="en-US" i="1" dirty="0"/>
              <a:t>information</a:t>
            </a:r>
            <a:r>
              <a:rPr lang="en-US" dirty="0"/>
              <a:t> is in the eyes of the </a:t>
            </a:r>
            <a:r>
              <a:rPr lang="en-US" b="1" dirty="0"/>
              <a:t>observer</a:t>
            </a:r>
            <a:r>
              <a:rPr lang="en-US" dirty="0"/>
              <a:t>.</a:t>
            </a:r>
          </a:p>
          <a:p>
            <a:r>
              <a:rPr lang="en-US" i="1" dirty="0"/>
              <a:t>The circuit itself is </a:t>
            </a:r>
            <a:r>
              <a:rPr lang="en-US" b="1" i="1" dirty="0"/>
              <a:t>closed</a:t>
            </a:r>
            <a:r>
              <a:rPr lang="en-US" i="1" dirty="0"/>
              <a:t> to information</a:t>
            </a:r>
            <a:r>
              <a:rPr lang="en-US" dirty="0"/>
              <a:t>.</a:t>
            </a:r>
          </a:p>
        </p:txBody>
      </p:sp>
      <p:pic>
        <p:nvPicPr>
          <p:cNvPr id="1026" name="Picture 2" descr="Simple Electric Circuit, Project kit instructions">
            <a:extLst>
              <a:ext uri="{FF2B5EF4-FFF2-40B4-BE49-F238E27FC236}">
                <a16:creationId xmlns:a16="http://schemas.microsoft.com/office/drawing/2014/main" id="{2264BD9C-A5BE-3C9C-A2EA-72B9CA66A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928" y="1938640"/>
            <a:ext cx="4206296" cy="312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853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0182F7-10B6-A451-48CC-5D46CCEF31C1}"/>
              </a:ext>
            </a:extLst>
          </p:cNvPr>
          <p:cNvSpPr txBox="1"/>
          <p:nvPr/>
        </p:nvSpPr>
        <p:spPr>
          <a:xfrm>
            <a:off x="1995054" y="2967335"/>
            <a:ext cx="7758545" cy="2523768"/>
          </a:xfrm>
          <a:prstGeom prst="rect">
            <a:avLst/>
          </a:prstGeom>
          <a:noFill/>
        </p:spPr>
        <p:txBody>
          <a:bodyPr wrap="square" rtlCol="0">
            <a:spAutoFit/>
          </a:bodyPr>
          <a:lstStyle/>
          <a:p>
            <a:r>
              <a:rPr lang="en-GB" sz="2800" i="1" dirty="0">
                <a:effectLst/>
                <a:latin typeface="Georgia" panose="02040502050405020303" pitchFamily="18" charset="0"/>
              </a:rPr>
              <a:t>If there is no other, there will be no I.</a:t>
            </a:r>
            <a:br>
              <a:rPr lang="en-GB" sz="2800" i="1" dirty="0">
                <a:effectLst/>
                <a:latin typeface="Georgia" panose="02040502050405020303" pitchFamily="18" charset="0"/>
              </a:rPr>
            </a:br>
            <a:r>
              <a:rPr lang="en-GB" sz="2800" i="1" dirty="0">
                <a:effectLst/>
                <a:latin typeface="Georgia" panose="02040502050405020303" pitchFamily="18" charset="0"/>
              </a:rPr>
              <a:t>If there is no I, there will be none to make distinctions. </a:t>
            </a:r>
          </a:p>
          <a:p>
            <a:endParaRPr lang="en-GB" sz="2800" i="1" dirty="0">
              <a:latin typeface="Georgia" panose="02040502050405020303" pitchFamily="18" charset="0"/>
            </a:endParaRPr>
          </a:p>
          <a:p>
            <a:r>
              <a:rPr lang="en-GB" sz="2800" dirty="0">
                <a:effectLst/>
                <a:latin typeface="Georgia" panose="02040502050405020303" pitchFamily="18" charset="0"/>
              </a:rPr>
              <a:t>Chuang-</a:t>
            </a:r>
            <a:r>
              <a:rPr lang="en-GB" sz="2800" dirty="0" err="1">
                <a:effectLst/>
                <a:latin typeface="Georgia" panose="02040502050405020303" pitchFamily="18" charset="0"/>
              </a:rPr>
              <a:t>tsu</a:t>
            </a:r>
            <a:r>
              <a:rPr lang="en-GB" sz="2800" dirty="0">
                <a:effectLst/>
                <a:latin typeface="Georgia" panose="02040502050405020303" pitchFamily="18" charset="0"/>
              </a:rPr>
              <a:t>, 4th Cent., B.C. </a:t>
            </a:r>
            <a:endParaRPr lang="en-GB" sz="2800" dirty="0"/>
          </a:p>
          <a:p>
            <a:endParaRPr lang="en-US" dirty="0"/>
          </a:p>
        </p:txBody>
      </p:sp>
    </p:spTree>
    <p:extLst>
      <p:ext uri="{BB962C8B-B14F-4D97-AF65-F5344CB8AC3E}">
        <p14:creationId xmlns:p14="http://schemas.microsoft.com/office/powerpoint/2010/main" val="3064381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5B18-6053-54E5-1B1D-21D9EDB88E06}"/>
              </a:ext>
            </a:extLst>
          </p:cNvPr>
          <p:cNvSpPr>
            <a:spLocks noGrp="1"/>
          </p:cNvSpPr>
          <p:nvPr>
            <p:ph type="title"/>
          </p:nvPr>
        </p:nvSpPr>
        <p:spPr/>
        <p:txBody>
          <a:bodyPr/>
          <a:lstStyle/>
          <a:p>
            <a:r>
              <a:rPr lang="en-US" b="1" dirty="0">
                <a:latin typeface="American Typewriter" panose="02090604020004020304" pitchFamily="18" charset="77"/>
                <a:cs typeface="Biome" panose="020B0604020202020204" pitchFamily="34" charset="0"/>
              </a:rPr>
              <a:t>Living Machines</a:t>
            </a:r>
          </a:p>
        </p:txBody>
      </p:sp>
      <p:sp>
        <p:nvSpPr>
          <p:cNvPr id="3" name="Content Placeholder 2">
            <a:extLst>
              <a:ext uri="{FF2B5EF4-FFF2-40B4-BE49-F238E27FC236}">
                <a16:creationId xmlns:a16="http://schemas.microsoft.com/office/drawing/2014/main" id="{41D18119-3BD0-5D58-7806-BCA351E3E927}"/>
              </a:ext>
            </a:extLst>
          </p:cNvPr>
          <p:cNvSpPr>
            <a:spLocks noGrp="1"/>
          </p:cNvSpPr>
          <p:nvPr>
            <p:ph sz="half" idx="1"/>
          </p:nvPr>
        </p:nvSpPr>
        <p:spPr>
          <a:xfrm>
            <a:off x="838201" y="1847396"/>
            <a:ext cx="6047508" cy="4351338"/>
          </a:xfrm>
        </p:spPr>
        <p:txBody>
          <a:bodyPr>
            <a:normAutofit/>
          </a:bodyPr>
          <a:lstStyle/>
          <a:p>
            <a:pPr marL="0" indent="0">
              <a:spcAft>
                <a:spcPts val="1200"/>
              </a:spcAft>
              <a:buNone/>
            </a:pPr>
            <a:r>
              <a:rPr lang="en-GB" sz="3200" dirty="0"/>
              <a:t>Inspired by Ashby, Chilean cyberneticians took the idea further.</a:t>
            </a:r>
          </a:p>
          <a:p>
            <a:pPr marL="0" indent="0">
              <a:buNone/>
            </a:pPr>
            <a:r>
              <a:rPr lang="en-GB" sz="3200" dirty="0"/>
              <a:t>“</a:t>
            </a:r>
            <a:r>
              <a:rPr lang="en-GB" sz="3200" i="1" dirty="0"/>
              <a:t>A universe comes into being when a space is severed into two. A unity is defined</a:t>
            </a:r>
            <a:r>
              <a:rPr lang="en-GB" sz="3200" dirty="0"/>
              <a:t>.”</a:t>
            </a:r>
          </a:p>
          <a:p>
            <a:pPr marL="0" indent="0" algn="r">
              <a:buNone/>
            </a:pPr>
            <a:r>
              <a:rPr lang="en-GB" sz="2200" dirty="0"/>
              <a:t>Autopoiesis and Cognition: </a:t>
            </a:r>
            <a:br>
              <a:rPr lang="en-GB" sz="2200" dirty="0"/>
            </a:br>
            <a:r>
              <a:rPr lang="en-GB" sz="2200" dirty="0"/>
              <a:t>The Realization of the Living (1972)</a:t>
            </a:r>
            <a:endParaRPr lang="en-US" dirty="0"/>
          </a:p>
        </p:txBody>
      </p:sp>
      <p:pic>
        <p:nvPicPr>
          <p:cNvPr id="9" name="Picture 8" descr="A picture containing text&#10;&#10;Description automatically generated">
            <a:extLst>
              <a:ext uri="{FF2B5EF4-FFF2-40B4-BE49-F238E27FC236}">
                <a16:creationId xmlns:a16="http://schemas.microsoft.com/office/drawing/2014/main" id="{B856DFB6-6821-BEBD-B695-3C94A89BC118}"/>
              </a:ext>
            </a:extLst>
          </p:cNvPr>
          <p:cNvPicPr>
            <a:picLocks noChangeAspect="1"/>
          </p:cNvPicPr>
          <p:nvPr/>
        </p:nvPicPr>
        <p:blipFill>
          <a:blip r:embed="rId2"/>
          <a:stretch>
            <a:fillRect/>
          </a:stretch>
        </p:blipFill>
        <p:spPr>
          <a:xfrm>
            <a:off x="7179303" y="1847396"/>
            <a:ext cx="4766890" cy="2901586"/>
          </a:xfrm>
          <a:prstGeom prst="rect">
            <a:avLst/>
          </a:prstGeom>
        </p:spPr>
      </p:pic>
    </p:spTree>
    <p:extLst>
      <p:ext uri="{BB962C8B-B14F-4D97-AF65-F5344CB8AC3E}">
        <p14:creationId xmlns:p14="http://schemas.microsoft.com/office/powerpoint/2010/main" val="3186853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6AC74-4F9D-3CCC-73E3-93BBD739D881}"/>
              </a:ext>
            </a:extLst>
          </p:cNvPr>
          <p:cNvSpPr>
            <a:spLocks noGrp="1"/>
          </p:cNvSpPr>
          <p:nvPr>
            <p:ph type="title"/>
          </p:nvPr>
        </p:nvSpPr>
        <p:spPr/>
        <p:txBody>
          <a:bodyPr/>
          <a:lstStyle/>
          <a:p>
            <a:r>
              <a:rPr lang="en-US" b="1" dirty="0">
                <a:latin typeface="American Typewriter" panose="02090604020004020304" pitchFamily="18" charset="77"/>
                <a:cs typeface="Biome" panose="020B0503030204020804" pitchFamily="34" charset="0"/>
              </a:rPr>
              <a:t>Structural Closure</a:t>
            </a:r>
          </a:p>
        </p:txBody>
      </p:sp>
      <p:sp>
        <p:nvSpPr>
          <p:cNvPr id="4" name="Content Placeholder 3">
            <a:extLst>
              <a:ext uri="{FF2B5EF4-FFF2-40B4-BE49-F238E27FC236}">
                <a16:creationId xmlns:a16="http://schemas.microsoft.com/office/drawing/2014/main" id="{31C2DDE3-4497-C659-466A-667C963FB46F}"/>
              </a:ext>
            </a:extLst>
          </p:cNvPr>
          <p:cNvSpPr>
            <a:spLocks noGrp="1"/>
          </p:cNvSpPr>
          <p:nvPr>
            <p:ph sz="half" idx="2"/>
          </p:nvPr>
        </p:nvSpPr>
        <p:spPr/>
        <p:txBody>
          <a:bodyPr/>
          <a:lstStyle/>
          <a:p>
            <a:pPr marL="0" indent="0">
              <a:buNone/>
            </a:pPr>
            <a:r>
              <a:rPr lang="en-GB" sz="3200" i="1" dirty="0"/>
              <a:t>The emergence of a boundary dividing self from non-self. </a:t>
            </a:r>
            <a:endParaRPr lang="en-GB" i="1" dirty="0"/>
          </a:p>
          <a:p>
            <a:r>
              <a:rPr lang="en-GB" sz="3200" i="1" dirty="0"/>
              <a:t>cell wall</a:t>
            </a:r>
          </a:p>
          <a:p>
            <a:r>
              <a:rPr lang="en-GB" sz="3200" i="1" dirty="0"/>
              <a:t>soap bubble</a:t>
            </a:r>
          </a:p>
          <a:p>
            <a:r>
              <a:rPr lang="en-GB" sz="3200" i="1" dirty="0"/>
              <a:t>corral</a:t>
            </a:r>
          </a:p>
          <a:p>
            <a:endParaRPr lang="en-US" sz="3200" dirty="0"/>
          </a:p>
        </p:txBody>
      </p:sp>
      <p:pic>
        <p:nvPicPr>
          <p:cNvPr id="8" name="Content Placeholder 7">
            <a:extLst>
              <a:ext uri="{FF2B5EF4-FFF2-40B4-BE49-F238E27FC236}">
                <a16:creationId xmlns:a16="http://schemas.microsoft.com/office/drawing/2014/main" id="{6B52B31D-A2FB-A787-F2D4-677B76FAB567}"/>
              </a:ext>
            </a:extLst>
          </p:cNvPr>
          <p:cNvPicPr>
            <a:picLocks noGrp="1" noChangeAspect="1"/>
          </p:cNvPicPr>
          <p:nvPr>
            <p:ph sz="half" idx="1"/>
          </p:nvPr>
        </p:nvPicPr>
        <p:blipFill>
          <a:blip r:embed="rId2"/>
          <a:stretch>
            <a:fillRect/>
          </a:stretch>
        </p:blipFill>
        <p:spPr>
          <a:xfrm>
            <a:off x="708562" y="1690688"/>
            <a:ext cx="5181600" cy="3983966"/>
          </a:xfrm>
        </p:spPr>
      </p:pic>
    </p:spTree>
    <p:extLst>
      <p:ext uri="{BB962C8B-B14F-4D97-AF65-F5344CB8AC3E}">
        <p14:creationId xmlns:p14="http://schemas.microsoft.com/office/powerpoint/2010/main" val="3340011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3747</TotalTime>
  <Words>3564</Words>
  <Application>Microsoft Macintosh PowerPoint</Application>
  <PresentationFormat>Widescreen</PresentationFormat>
  <Paragraphs>396</Paragraphs>
  <Slides>58</Slides>
  <Notes>24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American Typewriter</vt:lpstr>
      <vt:lpstr>American Typewriter Semibold</vt:lpstr>
      <vt:lpstr>Arial</vt:lpstr>
      <vt:lpstr>Arial,Helvetica,sans-serif</vt:lpstr>
      <vt:lpstr>Calibri</vt:lpstr>
      <vt:lpstr>Calibri Light</vt:lpstr>
      <vt:lpstr>Cambria Math</vt:lpstr>
      <vt:lpstr>Georgia</vt:lpstr>
      <vt:lpstr>Inter</vt:lpstr>
      <vt:lpstr>Lora</vt:lpstr>
      <vt:lpstr>Roboto</vt:lpstr>
      <vt:lpstr>Times New Roman</vt:lpstr>
      <vt:lpstr>TimesNewRomanPSMT</vt:lpstr>
      <vt:lpstr>Office Theme</vt:lpstr>
      <vt:lpstr>Cyber-Consciousness</vt:lpstr>
      <vt:lpstr>PowerPoint Presentation</vt:lpstr>
      <vt:lpstr>Overview</vt:lpstr>
      <vt:lpstr>Cybernetics</vt:lpstr>
      <vt:lpstr>Information Closure</vt:lpstr>
      <vt:lpstr>Information closure</vt:lpstr>
      <vt:lpstr>PowerPoint Presentation</vt:lpstr>
      <vt:lpstr>Living Machines</vt:lpstr>
      <vt:lpstr>Structural Closure</vt:lpstr>
      <vt:lpstr>Organisational Closure</vt:lpstr>
      <vt:lpstr>Autopoiesis</vt:lpstr>
      <vt:lpstr>Autopoiesis</vt:lpstr>
      <vt:lpstr>Artificial Autopoiesis</vt:lpstr>
      <vt:lpstr>Information / Event Horizon</vt:lpstr>
      <vt:lpstr>PowerPoint Presentation</vt:lpstr>
      <vt:lpstr>Crossing the Boundary</vt:lpstr>
      <vt:lpstr>Global Workspace Theory Bernard Baars, 1988</vt:lpstr>
      <vt:lpstr>Integrated Information Theory (IIT) Giulio Tononi, 2004</vt:lpstr>
      <vt:lpstr>Multiple Drafts Model (Dennet)</vt:lpstr>
      <vt:lpstr>Information Closure Theory Chang et al, 2020</vt:lpstr>
      <vt:lpstr>Perceptual Control Theory (PCT) and Consciousness  Warren Mansell, 2021</vt:lpstr>
      <vt:lpstr>Cyber-Consciousness</vt:lpstr>
      <vt:lpstr>The Control Surface</vt:lpstr>
      <vt:lpstr>Vehicles of Thought</vt:lpstr>
      <vt:lpstr>Vehicles Experiments in Synthetic Psychology Valentino Braitenberg, 1984</vt:lpstr>
      <vt:lpstr>Nature’s Vehicles: E Coli</vt:lpstr>
      <vt:lpstr>Getting Around</vt:lpstr>
      <vt:lpstr>Vehicle 1 </vt:lpstr>
      <vt:lpstr>Braitenberg Vehicle 1: Getting Around</vt:lpstr>
      <vt:lpstr>Simple eye</vt:lpstr>
      <vt:lpstr>The Controlled Variable</vt:lpstr>
      <vt:lpstr>Experiment 1</vt:lpstr>
      <vt:lpstr>Test for the Controlled Variable</vt:lpstr>
      <vt:lpstr>Entropy</vt:lpstr>
      <vt:lpstr>Joint Probability</vt:lpstr>
      <vt:lpstr>Mutual Information </vt:lpstr>
      <vt:lpstr>Mutual information of two variables</vt:lpstr>
      <vt:lpstr>Discussion</vt:lpstr>
      <vt:lpstr>Vehicle 2:  Fear &amp; Aggression</vt:lpstr>
      <vt:lpstr>Vehicle 2b: Aggression</vt:lpstr>
      <vt:lpstr>Vehicle 2b</vt:lpstr>
      <vt:lpstr>Crossing Connections</vt:lpstr>
      <vt:lpstr>This trilobite is called Erbenochile. It had incredibly tall, tower-like eyes that provided 360-degree vision!</vt:lpstr>
      <vt:lpstr>Paired eyes</vt:lpstr>
      <vt:lpstr>Dorsal Light reaction</vt:lpstr>
      <vt:lpstr>Experiment 2</vt:lpstr>
      <vt:lpstr>Experiment 2</vt:lpstr>
      <vt:lpstr>Test for the Controlled Variable</vt:lpstr>
      <vt:lpstr>Entropy</vt:lpstr>
      <vt:lpstr>Joint Probability</vt:lpstr>
      <vt:lpstr>Mutual information of two variables</vt:lpstr>
      <vt:lpstr>Conditional mutual information</vt:lpstr>
      <vt:lpstr>Mutual information of three variables</vt:lpstr>
      <vt:lpstr>Discussion</vt:lpstr>
      <vt:lpstr>Futuring</vt:lpstr>
      <vt:lpstr>Matryoshka</vt:lpstr>
      <vt:lpstr>Self Awareness</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Cyber-Consciousness</dc:title>
  <dc:creator>Steve Battle</dc:creator>
  <cp:lastModifiedBy>Steve Battle</cp:lastModifiedBy>
  <cp:revision>70</cp:revision>
  <dcterms:created xsi:type="dcterms:W3CDTF">2023-12-18T11:01:54Z</dcterms:created>
  <dcterms:modified xsi:type="dcterms:W3CDTF">2023-12-21T10:38:23Z</dcterms:modified>
</cp:coreProperties>
</file>